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Bobby Jones" charset="1" panose="00000000000000000000"/>
      <p:regular r:id="rId37"/>
    </p:embeddedFont>
    <p:embeddedFont>
      <p:font typeface="Garet Bold" charset="1" panose="00000000000000000000"/>
      <p:regular r:id="rId38"/>
    </p:embeddedFont>
    <p:embeddedFont>
      <p:font typeface="Garet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8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8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svg" Type="http://schemas.openxmlformats.org/officeDocument/2006/relationships/image"/><Relationship Id="rId4" Target="../media/image8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svg" Type="http://schemas.openxmlformats.org/officeDocument/2006/relationships/image"/><Relationship Id="rId2" Target="../media/image85.png" Type="http://schemas.openxmlformats.org/officeDocument/2006/relationships/image"/><Relationship Id="rId3" Target="../media/image86.sv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.png" Type="http://schemas.openxmlformats.org/officeDocument/2006/relationships/image"/><Relationship Id="rId7" Target="../media/image89.png" Type="http://schemas.openxmlformats.org/officeDocument/2006/relationships/image"/><Relationship Id="rId8" Target="../media/image90.pn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svg" Type="http://schemas.openxmlformats.org/officeDocument/2006/relationships/image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8.png" Type="http://schemas.openxmlformats.org/officeDocument/2006/relationships/image"/><Relationship Id="rId5" Target="../media/image95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Relationship Id="rId8" Target="../media/image98.sv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svg" Type="http://schemas.openxmlformats.org/officeDocument/2006/relationships/image"/><Relationship Id="rId4" Target="../media/image8.png" Type="http://schemas.openxmlformats.org/officeDocument/2006/relationships/image"/><Relationship Id="rId5" Target="../media/image95.png" Type="http://schemas.openxmlformats.org/officeDocument/2006/relationships/image"/><Relationship Id="rId6" Target="../media/image96.png" Type="http://schemas.openxmlformats.org/officeDocument/2006/relationships/image"/><Relationship Id="rId7" Target="../media/image103.png" Type="http://schemas.openxmlformats.org/officeDocument/2006/relationships/image"/><Relationship Id="rId8" Target="../media/image104.svg" Type="http://schemas.openxmlformats.org/officeDocument/2006/relationships/image"/><Relationship Id="rId9" Target="../media/image10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svg" Type="http://schemas.openxmlformats.org/officeDocument/2006/relationships/image"/><Relationship Id="rId2" Target="../media/image8.png" Type="http://schemas.openxmlformats.org/officeDocument/2006/relationships/image"/><Relationship Id="rId3" Target="../media/image106.png" Type="http://schemas.openxmlformats.org/officeDocument/2006/relationships/image"/><Relationship Id="rId4" Target="../media/image107.svg" Type="http://schemas.openxmlformats.org/officeDocument/2006/relationships/image"/><Relationship Id="rId5" Target="../media/image108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sv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svg" Type="http://schemas.openxmlformats.org/officeDocument/2006/relationships/image"/><Relationship Id="rId2" Target="../media/image8.png" Type="http://schemas.openxmlformats.org/officeDocument/2006/relationships/image"/><Relationship Id="rId3" Target="../media/image114.png" Type="http://schemas.openxmlformats.org/officeDocument/2006/relationships/image"/><Relationship Id="rId4" Target="../media/image115.svg" Type="http://schemas.openxmlformats.org/officeDocument/2006/relationships/image"/><Relationship Id="rId5" Target="../media/image112.png" Type="http://schemas.openxmlformats.org/officeDocument/2006/relationships/image"/><Relationship Id="rId6" Target="../media/image113.sv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0.png" Type="http://schemas.openxmlformats.org/officeDocument/2006/relationships/image"/><Relationship Id="rId3" Target="../media/image121.svg" Type="http://schemas.openxmlformats.org/officeDocument/2006/relationships/image"/><Relationship Id="rId4" Target="../media/image8.png" Type="http://schemas.openxmlformats.org/officeDocument/2006/relationships/image"/><Relationship Id="rId5" Target="../media/image122.png" Type="http://schemas.openxmlformats.org/officeDocument/2006/relationships/image"/><Relationship Id="rId6" Target="../media/image123.png" Type="http://schemas.openxmlformats.org/officeDocument/2006/relationships/image"/><Relationship Id="rId7" Target="../media/image124.png" Type="http://schemas.openxmlformats.org/officeDocument/2006/relationships/image"/><Relationship Id="rId8" Target="../media/image12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134.png" Type="http://schemas.openxmlformats.org/officeDocument/2006/relationships/image"/><Relationship Id="rId12" Target="../media/image135.png" Type="http://schemas.openxmlformats.org/officeDocument/2006/relationships/image"/><Relationship Id="rId2" Target="../media/image126.png" Type="http://schemas.openxmlformats.org/officeDocument/2006/relationships/image"/><Relationship Id="rId3" Target="../media/image127.svg" Type="http://schemas.openxmlformats.org/officeDocument/2006/relationships/image"/><Relationship Id="rId4" Target="../media/image128.png" Type="http://schemas.openxmlformats.org/officeDocument/2006/relationships/image"/><Relationship Id="rId5" Target="../media/image129.svg" Type="http://schemas.openxmlformats.org/officeDocument/2006/relationships/image"/><Relationship Id="rId6" Target="../media/image130.png" Type="http://schemas.openxmlformats.org/officeDocument/2006/relationships/image"/><Relationship Id="rId7" Target="../media/image131.svg" Type="http://schemas.openxmlformats.org/officeDocument/2006/relationships/image"/><Relationship Id="rId8" Target="../media/image132.png" Type="http://schemas.openxmlformats.org/officeDocument/2006/relationships/image"/><Relationship Id="rId9" Target="../media/image13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3.svg" Type="http://schemas.openxmlformats.org/officeDocument/2006/relationships/image"/><Relationship Id="rId2" Target="../media/image136.png" Type="http://schemas.openxmlformats.org/officeDocument/2006/relationships/image"/><Relationship Id="rId3" Target="../media/image137.svg" Type="http://schemas.openxmlformats.org/officeDocument/2006/relationships/image"/><Relationship Id="rId4" Target="../media/image8.png" Type="http://schemas.openxmlformats.org/officeDocument/2006/relationships/image"/><Relationship Id="rId5" Target="../media/image138.png" Type="http://schemas.openxmlformats.org/officeDocument/2006/relationships/image"/><Relationship Id="rId6" Target="../media/image139.png" Type="http://schemas.openxmlformats.org/officeDocument/2006/relationships/image"/><Relationship Id="rId7" Target="../media/image140.png" Type="http://schemas.openxmlformats.org/officeDocument/2006/relationships/image"/><Relationship Id="rId8" Target="../media/image141.svg" Type="http://schemas.openxmlformats.org/officeDocument/2006/relationships/image"/><Relationship Id="rId9" Target="../media/image14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44.png" Type="http://schemas.openxmlformats.org/officeDocument/2006/relationships/image"/><Relationship Id="rId4" Target="../media/image145.png" Type="http://schemas.openxmlformats.org/officeDocument/2006/relationships/image"/><Relationship Id="rId5" Target="../media/image146.svg" Type="http://schemas.openxmlformats.org/officeDocument/2006/relationships/image"/><Relationship Id="rId6" Target="../media/image147.png" Type="http://schemas.openxmlformats.org/officeDocument/2006/relationships/image"/><Relationship Id="rId7" Target="../media/image14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svg" Type="http://schemas.openxmlformats.org/officeDocument/2006/relationships/image"/><Relationship Id="rId13" Target="../media/image157.png" Type="http://schemas.openxmlformats.org/officeDocument/2006/relationships/image"/><Relationship Id="rId14" Target="../media/image158.svg" Type="http://schemas.openxmlformats.org/officeDocument/2006/relationships/image"/><Relationship Id="rId2" Target="../media/image126.png" Type="http://schemas.openxmlformats.org/officeDocument/2006/relationships/image"/><Relationship Id="rId3" Target="../media/image127.svg" Type="http://schemas.openxmlformats.org/officeDocument/2006/relationships/image"/><Relationship Id="rId4" Target="../media/image149.png" Type="http://schemas.openxmlformats.org/officeDocument/2006/relationships/image"/><Relationship Id="rId5" Target="../media/image150.svg" Type="http://schemas.openxmlformats.org/officeDocument/2006/relationships/image"/><Relationship Id="rId6" Target="../media/image151.png" Type="http://schemas.openxmlformats.org/officeDocument/2006/relationships/image"/><Relationship Id="rId7" Target="../media/image152.svg" Type="http://schemas.openxmlformats.org/officeDocument/2006/relationships/image"/><Relationship Id="rId8" Target="../media/image8.png" Type="http://schemas.openxmlformats.org/officeDocument/2006/relationships/image"/><Relationship Id="rId9" Target="../media/image15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59.png" Type="http://schemas.openxmlformats.org/officeDocument/2006/relationships/image"/><Relationship Id="rId4" Target="../media/image160.png" Type="http://schemas.openxmlformats.org/officeDocument/2006/relationships/image"/><Relationship Id="rId5" Target="../media/image16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2.png" Type="http://schemas.openxmlformats.org/officeDocument/2006/relationships/image"/><Relationship Id="rId3" Target="../media/image163.svg" Type="http://schemas.openxmlformats.org/officeDocument/2006/relationships/image"/><Relationship Id="rId4" Target="../media/image8.png" Type="http://schemas.openxmlformats.org/officeDocument/2006/relationships/image"/><Relationship Id="rId5" Target="../media/image164.png" Type="http://schemas.openxmlformats.org/officeDocument/2006/relationships/image"/><Relationship Id="rId6" Target="../media/image165.png" Type="http://schemas.openxmlformats.org/officeDocument/2006/relationships/image"/><Relationship Id="rId7" Target="../media/image166.png" Type="http://schemas.openxmlformats.org/officeDocument/2006/relationships/image"/><Relationship Id="rId8" Target="../media/image16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70.png" Type="http://schemas.openxmlformats.org/officeDocument/2006/relationships/image"/><Relationship Id="rId6" Target="../media/image171.svg" Type="http://schemas.openxmlformats.org/officeDocument/2006/relationships/image"/><Relationship Id="rId7" Target="../media/image172.png" Type="http://schemas.openxmlformats.org/officeDocument/2006/relationships/image"/><Relationship Id="rId8" Target="../media/image173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74.png" Type="http://schemas.openxmlformats.org/officeDocument/2006/relationships/image"/><Relationship Id="rId4" Target="../media/image175.png" Type="http://schemas.openxmlformats.org/officeDocument/2006/relationships/image"/><Relationship Id="rId5" Target="../media/image176.svg" Type="http://schemas.openxmlformats.org/officeDocument/2006/relationships/image"/><Relationship Id="rId6" Target="../media/image177.png" Type="http://schemas.openxmlformats.org/officeDocument/2006/relationships/image"/><Relationship Id="rId7" Target="../media/image178.png" Type="http://schemas.openxmlformats.org/officeDocument/2006/relationships/image"/><Relationship Id="rId8" Target="../media/image17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80.png" Type="http://schemas.openxmlformats.org/officeDocument/2006/relationships/image"/><Relationship Id="rId4" Target="../media/image181.png" Type="http://schemas.openxmlformats.org/officeDocument/2006/relationships/image"/><Relationship Id="rId5" Target="../media/image182.png" Type="http://schemas.openxmlformats.org/officeDocument/2006/relationships/image"/><Relationship Id="rId6" Target="../media/image183.png" Type="http://schemas.openxmlformats.org/officeDocument/2006/relationships/image"/><Relationship Id="rId7" Target="../media/image184.svg" Type="http://schemas.openxmlformats.org/officeDocument/2006/relationships/image"/><Relationship Id="rId8" Target="../media/image185.png" Type="http://schemas.openxmlformats.org/officeDocument/2006/relationships/image"/><Relationship Id="rId9" Target="../media/image18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8.png" Type="http://schemas.openxmlformats.org/officeDocument/2006/relationships/image"/><Relationship Id="rId5" Target="../media/image15.gif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87.png" Type="http://schemas.openxmlformats.org/officeDocument/2006/relationships/image"/><Relationship Id="rId4" Target="../media/image188.svg" Type="http://schemas.openxmlformats.org/officeDocument/2006/relationships/image"/><Relationship Id="rId5" Target="../media/image18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8.png" Type="http://schemas.openxmlformats.org/officeDocument/2006/relationships/image"/><Relationship Id="rId5" Target="../media/image18.png" Type="http://schemas.openxmlformats.org/officeDocument/2006/relationships/image"/><Relationship Id="rId6" Target="../embeddings/oleObject1.bin" Type="http://schemas.openxmlformats.org/officeDocument/2006/relationships/oleObject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8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8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8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8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D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121188" y="-782600"/>
            <a:ext cx="1490325" cy="1476777"/>
          </a:xfrm>
          <a:custGeom>
            <a:avLst/>
            <a:gdLst/>
            <a:ahLst/>
            <a:cxnLst/>
            <a:rect r="r" b="b" t="t" l="l"/>
            <a:pathLst>
              <a:path h="1476777" w="1490325">
                <a:moveTo>
                  <a:pt x="1490325" y="0"/>
                </a:moveTo>
                <a:lnTo>
                  <a:pt x="0" y="0"/>
                </a:lnTo>
                <a:lnTo>
                  <a:pt x="0" y="1476777"/>
                </a:lnTo>
                <a:lnTo>
                  <a:pt x="1490325" y="1476777"/>
                </a:lnTo>
                <a:lnTo>
                  <a:pt x="14903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887863" y="-193236"/>
            <a:ext cx="1416192" cy="1403317"/>
          </a:xfrm>
          <a:custGeom>
            <a:avLst/>
            <a:gdLst/>
            <a:ahLst/>
            <a:cxnLst/>
            <a:rect r="r" b="b" t="t" l="l"/>
            <a:pathLst>
              <a:path h="1403317" w="1416192">
                <a:moveTo>
                  <a:pt x="0" y="0"/>
                </a:moveTo>
                <a:lnTo>
                  <a:pt x="1416192" y="0"/>
                </a:lnTo>
                <a:lnTo>
                  <a:pt x="1416192" y="1403317"/>
                </a:lnTo>
                <a:lnTo>
                  <a:pt x="0" y="1403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4045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1026" y="2389600"/>
            <a:ext cx="11987652" cy="1142912"/>
          </a:xfrm>
          <a:custGeom>
            <a:avLst/>
            <a:gdLst/>
            <a:ahLst/>
            <a:cxnLst/>
            <a:rect r="r" b="b" t="t" l="l"/>
            <a:pathLst>
              <a:path h="1142912" w="11987652">
                <a:moveTo>
                  <a:pt x="0" y="0"/>
                </a:moveTo>
                <a:lnTo>
                  <a:pt x="11987652" y="0"/>
                </a:lnTo>
                <a:lnTo>
                  <a:pt x="11987652" y="1142912"/>
                </a:lnTo>
                <a:lnTo>
                  <a:pt x="0" y="1142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48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9111" y="5322177"/>
            <a:ext cx="11702077" cy="2825315"/>
          </a:xfrm>
          <a:custGeom>
            <a:avLst/>
            <a:gdLst/>
            <a:ahLst/>
            <a:cxnLst/>
            <a:rect r="r" b="b" t="t" l="l"/>
            <a:pathLst>
              <a:path h="2825315" w="11702077">
                <a:moveTo>
                  <a:pt x="0" y="0"/>
                </a:moveTo>
                <a:lnTo>
                  <a:pt x="11702077" y="0"/>
                </a:lnTo>
                <a:lnTo>
                  <a:pt x="11702077" y="2825315"/>
                </a:lnTo>
                <a:lnTo>
                  <a:pt x="0" y="2825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73" r="0" b="-177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81225" y="8147492"/>
            <a:ext cx="3867631" cy="4162812"/>
          </a:xfrm>
          <a:custGeom>
            <a:avLst/>
            <a:gdLst/>
            <a:ahLst/>
            <a:cxnLst/>
            <a:rect r="r" b="b" t="t" l="l"/>
            <a:pathLst>
              <a:path h="4162812" w="3867631">
                <a:moveTo>
                  <a:pt x="0" y="0"/>
                </a:moveTo>
                <a:lnTo>
                  <a:pt x="3867631" y="0"/>
                </a:lnTo>
                <a:lnTo>
                  <a:pt x="3867631" y="4162812"/>
                </a:lnTo>
                <a:lnTo>
                  <a:pt x="0" y="41628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40453" y="1566809"/>
            <a:ext cx="4470863" cy="3576691"/>
          </a:xfrm>
          <a:custGeom>
            <a:avLst/>
            <a:gdLst/>
            <a:ahLst/>
            <a:cxnLst/>
            <a:rect r="r" b="b" t="t" l="l"/>
            <a:pathLst>
              <a:path h="3576691" w="4470863">
                <a:moveTo>
                  <a:pt x="0" y="0"/>
                </a:moveTo>
                <a:lnTo>
                  <a:pt x="4470863" y="0"/>
                </a:lnTo>
                <a:lnTo>
                  <a:pt x="4470863" y="3576691"/>
                </a:lnTo>
                <a:lnTo>
                  <a:pt x="0" y="35766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5553" y="457606"/>
            <a:ext cx="1209153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</a:pPr>
            <a:r>
              <a:rPr lang="en-US" sz="6000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Who are the top 5 highest-paid employees?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D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4045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2154" y="2363312"/>
            <a:ext cx="11301259" cy="1271392"/>
          </a:xfrm>
          <a:custGeom>
            <a:avLst/>
            <a:gdLst/>
            <a:ahLst/>
            <a:cxnLst/>
            <a:rect r="r" b="b" t="t" l="l"/>
            <a:pathLst>
              <a:path h="1271392" w="11301259">
                <a:moveTo>
                  <a:pt x="0" y="0"/>
                </a:moveTo>
                <a:lnTo>
                  <a:pt x="11301259" y="0"/>
                </a:lnTo>
                <a:lnTo>
                  <a:pt x="11301259" y="1271391"/>
                </a:lnTo>
                <a:lnTo>
                  <a:pt x="0" y="1271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10857" y="6717178"/>
            <a:ext cx="11301259" cy="1737569"/>
          </a:xfrm>
          <a:custGeom>
            <a:avLst/>
            <a:gdLst/>
            <a:ahLst/>
            <a:cxnLst/>
            <a:rect r="r" b="b" t="t" l="l"/>
            <a:pathLst>
              <a:path h="1737569" w="11301259">
                <a:moveTo>
                  <a:pt x="0" y="0"/>
                </a:moveTo>
                <a:lnTo>
                  <a:pt x="11301259" y="0"/>
                </a:lnTo>
                <a:lnTo>
                  <a:pt x="11301259" y="1737568"/>
                </a:lnTo>
                <a:lnTo>
                  <a:pt x="0" y="173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2849" y="3870024"/>
            <a:ext cx="4170412" cy="6416976"/>
          </a:xfrm>
          <a:custGeom>
            <a:avLst/>
            <a:gdLst/>
            <a:ahLst/>
            <a:cxnLst/>
            <a:rect r="r" b="b" t="t" l="l"/>
            <a:pathLst>
              <a:path h="6416976" w="4170412">
                <a:moveTo>
                  <a:pt x="0" y="0"/>
                </a:moveTo>
                <a:lnTo>
                  <a:pt x="4170412" y="0"/>
                </a:lnTo>
                <a:lnTo>
                  <a:pt x="4170412" y="6416976"/>
                </a:lnTo>
                <a:lnTo>
                  <a:pt x="0" y="6416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27" t="0" r="-748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40482" y="3943430"/>
            <a:ext cx="2922531" cy="2773748"/>
          </a:xfrm>
          <a:custGeom>
            <a:avLst/>
            <a:gdLst/>
            <a:ahLst/>
            <a:cxnLst/>
            <a:rect r="r" b="b" t="t" l="l"/>
            <a:pathLst>
              <a:path h="2773748" w="2922531">
                <a:moveTo>
                  <a:pt x="0" y="0"/>
                </a:moveTo>
                <a:lnTo>
                  <a:pt x="2922531" y="0"/>
                </a:lnTo>
                <a:lnTo>
                  <a:pt x="2922531" y="2773748"/>
                </a:lnTo>
                <a:lnTo>
                  <a:pt x="0" y="2773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2154" y="701229"/>
            <a:ext cx="11878071" cy="120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00"/>
              </a:lnSpc>
            </a:pPr>
            <a:r>
              <a:rPr lang="en-US" sz="4600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What is the total salary expenditure across the company?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D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5340922" cy="1656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46"/>
              </a:lnSpc>
              <a:spcBef>
                <a:spcPct val="0"/>
              </a:spcBef>
            </a:pPr>
            <a:r>
              <a:rPr lang="en-US" sz="5371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How many different job roles exist in each department?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63229" y="8959643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2590" y="8959643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88410" y="8959643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14229" y="8959643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40049" y="8959643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65868" y="8959643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91688" y="8959643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17507" y="8959643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43327" y="8959643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4045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528188">
            <a:off x="-512365" y="5072814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555536">
            <a:off x="-584144" y="1057497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6247651" y="3690312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6247651" y="5505180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16247651" y="7217951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2"/>
                </a:lnTo>
                <a:lnTo>
                  <a:pt x="0" y="148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509228">
            <a:off x="-601263" y="3147828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1"/>
                </a:lnTo>
                <a:lnTo>
                  <a:pt x="0" y="148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00000">
            <a:off x="-560327" y="7071694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2"/>
                </a:lnTo>
                <a:lnTo>
                  <a:pt x="0" y="148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16247651" y="1589027"/>
            <a:ext cx="2600676" cy="1480021"/>
          </a:xfrm>
          <a:custGeom>
            <a:avLst/>
            <a:gdLst/>
            <a:ahLst/>
            <a:cxnLst/>
            <a:rect r="r" b="b" t="t" l="l"/>
            <a:pathLst>
              <a:path h="1480021" w="2600676">
                <a:moveTo>
                  <a:pt x="0" y="0"/>
                </a:moveTo>
                <a:lnTo>
                  <a:pt x="2600676" y="0"/>
                </a:lnTo>
                <a:lnTo>
                  <a:pt x="2600676" y="1480022"/>
                </a:lnTo>
                <a:lnTo>
                  <a:pt x="0" y="148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337447" y="2761256"/>
            <a:ext cx="11301259" cy="1779948"/>
          </a:xfrm>
          <a:custGeom>
            <a:avLst/>
            <a:gdLst/>
            <a:ahLst/>
            <a:cxnLst/>
            <a:rect r="r" b="b" t="t" l="l"/>
            <a:pathLst>
              <a:path h="1779948" w="11301259">
                <a:moveTo>
                  <a:pt x="0" y="0"/>
                </a:moveTo>
                <a:lnTo>
                  <a:pt x="11301259" y="0"/>
                </a:lnTo>
                <a:lnTo>
                  <a:pt x="11301259" y="1779948"/>
                </a:lnTo>
                <a:lnTo>
                  <a:pt x="0" y="177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790095" y="5297175"/>
            <a:ext cx="11301259" cy="2514530"/>
          </a:xfrm>
          <a:custGeom>
            <a:avLst/>
            <a:gdLst/>
            <a:ahLst/>
            <a:cxnLst/>
            <a:rect r="r" b="b" t="t" l="l"/>
            <a:pathLst>
              <a:path h="2514530" w="11301259">
                <a:moveTo>
                  <a:pt x="0" y="0"/>
                </a:moveTo>
                <a:lnTo>
                  <a:pt x="11301259" y="0"/>
                </a:lnTo>
                <a:lnTo>
                  <a:pt x="11301259" y="2514530"/>
                </a:lnTo>
                <a:lnTo>
                  <a:pt x="0" y="2514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D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5950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4590" y="1275212"/>
            <a:ext cx="13596360" cy="4637207"/>
          </a:xfrm>
          <a:custGeom>
            <a:avLst/>
            <a:gdLst/>
            <a:ahLst/>
            <a:cxnLst/>
            <a:rect r="r" b="b" t="t" l="l"/>
            <a:pathLst>
              <a:path h="4637207" w="13596360">
                <a:moveTo>
                  <a:pt x="0" y="0"/>
                </a:moveTo>
                <a:lnTo>
                  <a:pt x="13596360" y="0"/>
                </a:lnTo>
                <a:lnTo>
                  <a:pt x="13596360" y="4637207"/>
                </a:lnTo>
                <a:lnTo>
                  <a:pt x="0" y="4637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92" r="0" b="-369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62076" y="6257568"/>
            <a:ext cx="10222509" cy="3778443"/>
          </a:xfrm>
          <a:custGeom>
            <a:avLst/>
            <a:gdLst/>
            <a:ahLst/>
            <a:cxnLst/>
            <a:rect r="r" b="b" t="t" l="l"/>
            <a:pathLst>
              <a:path h="3778443" w="10222509">
                <a:moveTo>
                  <a:pt x="0" y="0"/>
                </a:moveTo>
                <a:lnTo>
                  <a:pt x="10222510" y="0"/>
                </a:lnTo>
                <a:lnTo>
                  <a:pt x="10222510" y="3778443"/>
                </a:lnTo>
                <a:lnTo>
                  <a:pt x="0" y="3778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212" b="-695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9425" y="6370627"/>
            <a:ext cx="4076424" cy="3665384"/>
          </a:xfrm>
          <a:custGeom>
            <a:avLst/>
            <a:gdLst/>
            <a:ahLst/>
            <a:cxnLst/>
            <a:rect r="r" b="b" t="t" l="l"/>
            <a:pathLst>
              <a:path h="3665384" w="4076424">
                <a:moveTo>
                  <a:pt x="0" y="0"/>
                </a:moveTo>
                <a:lnTo>
                  <a:pt x="4076423" y="0"/>
                </a:lnTo>
                <a:lnTo>
                  <a:pt x="4076423" y="3665384"/>
                </a:lnTo>
                <a:lnTo>
                  <a:pt x="0" y="3665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00950" y="1277461"/>
            <a:ext cx="4825458" cy="4114800"/>
          </a:xfrm>
          <a:custGeom>
            <a:avLst/>
            <a:gdLst/>
            <a:ahLst/>
            <a:cxnLst/>
            <a:rect r="r" b="b" t="t" l="l"/>
            <a:pathLst>
              <a:path h="4114800" w="4825458">
                <a:moveTo>
                  <a:pt x="0" y="0"/>
                </a:moveTo>
                <a:lnTo>
                  <a:pt x="4825459" y="0"/>
                </a:lnTo>
                <a:lnTo>
                  <a:pt x="4825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4590" y="255491"/>
            <a:ext cx="14092693" cy="67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6"/>
              </a:lnSpc>
              <a:spcBef>
                <a:spcPct val="0"/>
              </a:spcBef>
            </a:pPr>
            <a:r>
              <a:rPr lang="en-US" sz="4363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What is the average salary range per department?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8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55" y="7483173"/>
            <a:ext cx="2065038" cy="2072574"/>
          </a:xfrm>
          <a:custGeom>
            <a:avLst/>
            <a:gdLst/>
            <a:ahLst/>
            <a:cxnLst/>
            <a:rect r="r" b="b" t="t" l="l"/>
            <a:pathLst>
              <a:path h="2072574" w="2065038">
                <a:moveTo>
                  <a:pt x="0" y="0"/>
                </a:moveTo>
                <a:lnTo>
                  <a:pt x="2065037" y="0"/>
                </a:lnTo>
                <a:lnTo>
                  <a:pt x="2065037" y="2072574"/>
                </a:lnTo>
                <a:lnTo>
                  <a:pt x="0" y="2072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03892" y="1757440"/>
            <a:ext cx="11778931" cy="5455066"/>
          </a:xfrm>
          <a:custGeom>
            <a:avLst/>
            <a:gdLst/>
            <a:ahLst/>
            <a:cxnLst/>
            <a:rect r="r" b="b" t="t" l="l"/>
            <a:pathLst>
              <a:path h="5455066" w="11778931">
                <a:moveTo>
                  <a:pt x="0" y="0"/>
                </a:moveTo>
                <a:lnTo>
                  <a:pt x="11778931" y="0"/>
                </a:lnTo>
                <a:lnTo>
                  <a:pt x="11778931" y="5455066"/>
                </a:lnTo>
                <a:lnTo>
                  <a:pt x="0" y="5455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08" r="0" b="-328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58041" y="7483173"/>
            <a:ext cx="11301259" cy="2641669"/>
          </a:xfrm>
          <a:custGeom>
            <a:avLst/>
            <a:gdLst/>
            <a:ahLst/>
            <a:cxnLst/>
            <a:rect r="r" b="b" t="t" l="l"/>
            <a:pathLst>
              <a:path h="2641669" w="11301259">
                <a:moveTo>
                  <a:pt x="0" y="0"/>
                </a:moveTo>
                <a:lnTo>
                  <a:pt x="11301259" y="0"/>
                </a:lnTo>
                <a:lnTo>
                  <a:pt x="11301259" y="2641669"/>
                </a:lnTo>
                <a:lnTo>
                  <a:pt x="0" y="2641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60725" y="3689060"/>
            <a:ext cx="2908880" cy="2908880"/>
          </a:xfrm>
          <a:custGeom>
            <a:avLst/>
            <a:gdLst/>
            <a:ahLst/>
            <a:cxnLst/>
            <a:rect r="r" b="b" t="t" l="l"/>
            <a:pathLst>
              <a:path h="2908880" w="2908880">
                <a:moveTo>
                  <a:pt x="0" y="0"/>
                </a:moveTo>
                <a:lnTo>
                  <a:pt x="2908880" y="0"/>
                </a:lnTo>
                <a:lnTo>
                  <a:pt x="2908880" y="2908880"/>
                </a:lnTo>
                <a:lnTo>
                  <a:pt x="0" y="2908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855" y="193888"/>
            <a:ext cx="12256924" cy="230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915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Which job roles offer the highest salary?</a:t>
            </a:r>
          </a:p>
          <a:p>
            <a:pPr algn="l" marL="0" indent="0" lvl="0">
              <a:lnSpc>
                <a:spcPts val="591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D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926" y="313363"/>
            <a:ext cx="1309724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38"/>
              </a:lnSpc>
              <a:spcBef>
                <a:spcPct val="0"/>
              </a:spcBef>
            </a:pPr>
            <a:r>
              <a:rPr lang="en-US" sz="3531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Which departments have the highest total salary allocation?</a:t>
            </a:r>
          </a:p>
          <a:p>
            <a:pPr algn="ctr" marL="0" indent="0" lvl="0">
              <a:lnSpc>
                <a:spcPts val="4238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true" flipV="false" rot="-776097">
            <a:off x="13076265" y="4464758"/>
            <a:ext cx="5774375" cy="4105055"/>
          </a:xfrm>
          <a:custGeom>
            <a:avLst/>
            <a:gdLst/>
            <a:ahLst/>
            <a:cxnLst/>
            <a:rect r="r" b="b" t="t" l="l"/>
            <a:pathLst>
              <a:path h="4105055" w="5774375">
                <a:moveTo>
                  <a:pt x="5774375" y="0"/>
                </a:moveTo>
                <a:lnTo>
                  <a:pt x="0" y="0"/>
                </a:lnTo>
                <a:lnTo>
                  <a:pt x="0" y="4105056"/>
                </a:lnTo>
                <a:lnTo>
                  <a:pt x="5774375" y="4105056"/>
                </a:lnTo>
                <a:lnTo>
                  <a:pt x="57743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0144" y="1726444"/>
            <a:ext cx="11902927" cy="7984753"/>
            <a:chOff x="0" y="0"/>
            <a:chExt cx="3134927" cy="2102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4927" cy="2102980"/>
            </a:xfrm>
            <a:custGeom>
              <a:avLst/>
              <a:gdLst/>
              <a:ahLst/>
              <a:cxnLst/>
              <a:rect r="r" b="b" t="t" l="l"/>
              <a:pathLst>
                <a:path h="2102980" w="3134927">
                  <a:moveTo>
                    <a:pt x="33171" y="0"/>
                  </a:moveTo>
                  <a:lnTo>
                    <a:pt x="3101756" y="0"/>
                  </a:lnTo>
                  <a:cubicBezTo>
                    <a:pt x="3110554" y="0"/>
                    <a:pt x="3118991" y="3495"/>
                    <a:pt x="3125212" y="9716"/>
                  </a:cubicBezTo>
                  <a:cubicBezTo>
                    <a:pt x="3131433" y="15937"/>
                    <a:pt x="3134927" y="24374"/>
                    <a:pt x="3134927" y="33171"/>
                  </a:cubicBezTo>
                  <a:lnTo>
                    <a:pt x="3134927" y="2069809"/>
                  </a:lnTo>
                  <a:cubicBezTo>
                    <a:pt x="3134927" y="2088129"/>
                    <a:pt x="3120076" y="2102980"/>
                    <a:pt x="3101756" y="2102980"/>
                  </a:cubicBezTo>
                  <a:lnTo>
                    <a:pt x="33171" y="2102980"/>
                  </a:lnTo>
                  <a:cubicBezTo>
                    <a:pt x="14851" y="2102980"/>
                    <a:pt x="0" y="2088129"/>
                    <a:pt x="0" y="2069809"/>
                  </a:cubicBezTo>
                  <a:lnTo>
                    <a:pt x="0" y="33171"/>
                  </a:lnTo>
                  <a:cubicBezTo>
                    <a:pt x="0" y="14851"/>
                    <a:pt x="14851" y="0"/>
                    <a:pt x="331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134927" cy="2131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3654822" y="1122988"/>
            <a:ext cx="4238674" cy="2928538"/>
          </a:xfrm>
          <a:custGeom>
            <a:avLst/>
            <a:gdLst/>
            <a:ahLst/>
            <a:cxnLst/>
            <a:rect r="r" b="b" t="t" l="l"/>
            <a:pathLst>
              <a:path h="2928538" w="4238674">
                <a:moveTo>
                  <a:pt x="4238674" y="0"/>
                </a:moveTo>
                <a:lnTo>
                  <a:pt x="0" y="0"/>
                </a:lnTo>
                <a:lnTo>
                  <a:pt x="0" y="2928538"/>
                </a:lnTo>
                <a:lnTo>
                  <a:pt x="4238674" y="2928538"/>
                </a:lnTo>
                <a:lnTo>
                  <a:pt x="42386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946358"/>
            <a:ext cx="8521562" cy="5848402"/>
          </a:xfrm>
          <a:custGeom>
            <a:avLst/>
            <a:gdLst/>
            <a:ahLst/>
            <a:cxnLst/>
            <a:rect r="r" b="b" t="t" l="l"/>
            <a:pathLst>
              <a:path h="5848402" w="8521562">
                <a:moveTo>
                  <a:pt x="0" y="0"/>
                </a:moveTo>
                <a:lnTo>
                  <a:pt x="8521562" y="0"/>
                </a:lnTo>
                <a:lnTo>
                  <a:pt x="8521562" y="5848402"/>
                </a:lnTo>
                <a:lnTo>
                  <a:pt x="0" y="5848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261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95097" y="6890010"/>
            <a:ext cx="8955949" cy="2529442"/>
          </a:xfrm>
          <a:custGeom>
            <a:avLst/>
            <a:gdLst/>
            <a:ahLst/>
            <a:cxnLst/>
            <a:rect r="r" b="b" t="t" l="l"/>
            <a:pathLst>
              <a:path h="2529442" w="8955949">
                <a:moveTo>
                  <a:pt x="0" y="0"/>
                </a:moveTo>
                <a:lnTo>
                  <a:pt x="8955949" y="0"/>
                </a:lnTo>
                <a:lnTo>
                  <a:pt x="8955949" y="2529442"/>
                </a:lnTo>
                <a:lnTo>
                  <a:pt x="0" y="25294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88" t="0" r="-23498" b="-778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72970" y="8115851"/>
            <a:ext cx="2201621" cy="1421046"/>
          </a:xfrm>
          <a:custGeom>
            <a:avLst/>
            <a:gdLst/>
            <a:ahLst/>
            <a:cxnLst/>
            <a:rect r="r" b="b" t="t" l="l"/>
            <a:pathLst>
              <a:path h="1421046" w="2201621">
                <a:moveTo>
                  <a:pt x="0" y="0"/>
                </a:moveTo>
                <a:lnTo>
                  <a:pt x="2201621" y="0"/>
                </a:lnTo>
                <a:lnTo>
                  <a:pt x="2201621" y="1421046"/>
                </a:lnTo>
                <a:lnTo>
                  <a:pt x="0" y="14210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D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13063" y="3304806"/>
            <a:ext cx="6417763" cy="7278455"/>
            <a:chOff x="0" y="0"/>
            <a:chExt cx="1902626" cy="21577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626" cy="2157789"/>
            </a:xfrm>
            <a:custGeom>
              <a:avLst/>
              <a:gdLst/>
              <a:ahLst/>
              <a:cxnLst/>
              <a:rect r="r" b="b" t="t" l="l"/>
              <a:pathLst>
                <a:path h="2157789" w="1902626">
                  <a:moveTo>
                    <a:pt x="0" y="0"/>
                  </a:moveTo>
                  <a:lnTo>
                    <a:pt x="1902626" y="0"/>
                  </a:lnTo>
                  <a:lnTo>
                    <a:pt x="1902626" y="2157789"/>
                  </a:lnTo>
                  <a:lnTo>
                    <a:pt x="0" y="2157789"/>
                  </a:lnTo>
                  <a:close/>
                </a:path>
              </a:pathLst>
            </a:custGeom>
            <a:solidFill>
              <a:srgbClr val="FCDD7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902626" cy="2186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89121" y="6699935"/>
            <a:ext cx="4270179" cy="3175460"/>
          </a:xfrm>
          <a:custGeom>
            <a:avLst/>
            <a:gdLst/>
            <a:ahLst/>
            <a:cxnLst/>
            <a:rect r="r" b="b" t="t" l="l"/>
            <a:pathLst>
              <a:path h="3175460" w="4270179">
                <a:moveTo>
                  <a:pt x="0" y="0"/>
                </a:moveTo>
                <a:lnTo>
                  <a:pt x="4270179" y="0"/>
                </a:lnTo>
                <a:lnTo>
                  <a:pt x="4270179" y="3175460"/>
                </a:lnTo>
                <a:lnTo>
                  <a:pt x="0" y="3175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339583" y="7965181"/>
            <a:ext cx="644969" cy="64496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D0D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3091815" y="2313394"/>
            <a:ext cx="3284454" cy="57150"/>
          </a:xfrm>
          <a:prstGeom prst="line">
            <a:avLst/>
          </a:prstGeom>
          <a:ln cap="flat" w="57150">
            <a:solidFill>
              <a:srgbClr val="313E3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761333" y="2701027"/>
            <a:ext cx="718115" cy="57150"/>
          </a:xfrm>
          <a:prstGeom prst="line">
            <a:avLst/>
          </a:prstGeom>
          <a:ln cap="flat" w="57150">
            <a:solidFill>
              <a:srgbClr val="313E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6487" y="1479644"/>
            <a:ext cx="12951683" cy="4112159"/>
          </a:xfrm>
          <a:custGeom>
            <a:avLst/>
            <a:gdLst/>
            <a:ahLst/>
            <a:cxnLst/>
            <a:rect r="r" b="b" t="t" l="l"/>
            <a:pathLst>
              <a:path h="4112159" w="12951683">
                <a:moveTo>
                  <a:pt x="0" y="0"/>
                </a:moveTo>
                <a:lnTo>
                  <a:pt x="12951683" y="0"/>
                </a:lnTo>
                <a:lnTo>
                  <a:pt x="12951683" y="4112160"/>
                </a:lnTo>
                <a:lnTo>
                  <a:pt x="0" y="4112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239778"/>
            <a:ext cx="9071602" cy="2804168"/>
          </a:xfrm>
          <a:custGeom>
            <a:avLst/>
            <a:gdLst/>
            <a:ahLst/>
            <a:cxnLst/>
            <a:rect r="r" b="b" t="t" l="l"/>
            <a:pathLst>
              <a:path h="2804168" w="9071602">
                <a:moveTo>
                  <a:pt x="0" y="0"/>
                </a:moveTo>
                <a:lnTo>
                  <a:pt x="9071602" y="0"/>
                </a:lnTo>
                <a:lnTo>
                  <a:pt x="9071602" y="2804168"/>
                </a:lnTo>
                <a:lnTo>
                  <a:pt x="0" y="2804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62112" y="1955176"/>
            <a:ext cx="1119664" cy="773586"/>
          </a:xfrm>
          <a:custGeom>
            <a:avLst/>
            <a:gdLst/>
            <a:ahLst/>
            <a:cxnLst/>
            <a:rect r="r" b="b" t="t" l="l"/>
            <a:pathLst>
              <a:path h="773586" w="1119664">
                <a:moveTo>
                  <a:pt x="0" y="0"/>
                </a:moveTo>
                <a:lnTo>
                  <a:pt x="1119664" y="0"/>
                </a:lnTo>
                <a:lnTo>
                  <a:pt x="1119664" y="773586"/>
                </a:lnTo>
                <a:lnTo>
                  <a:pt x="0" y="7735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48212" y="4180469"/>
            <a:ext cx="1970137" cy="1411335"/>
          </a:xfrm>
          <a:custGeom>
            <a:avLst/>
            <a:gdLst/>
            <a:ahLst/>
            <a:cxnLst/>
            <a:rect r="r" b="b" t="t" l="l"/>
            <a:pathLst>
              <a:path h="1411335" w="1970137">
                <a:moveTo>
                  <a:pt x="0" y="0"/>
                </a:moveTo>
                <a:lnTo>
                  <a:pt x="1970137" y="0"/>
                </a:lnTo>
                <a:lnTo>
                  <a:pt x="1970137" y="1411335"/>
                </a:lnTo>
                <a:lnTo>
                  <a:pt x="0" y="14113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410863"/>
            <a:ext cx="13165637" cy="114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b="true" sz="32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How many employees have at least one qualification listed?</a:t>
            </a:r>
          </a:p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sz="32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D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30812" y="7735563"/>
            <a:ext cx="1101212" cy="57150"/>
          </a:xfrm>
          <a:prstGeom prst="line">
            <a:avLst/>
          </a:prstGeom>
          <a:ln cap="flat" w="57150">
            <a:solidFill>
              <a:srgbClr val="313E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3052843" y="8314744"/>
            <a:ext cx="3085247" cy="0"/>
          </a:xfrm>
          <a:prstGeom prst="line">
            <a:avLst/>
          </a:prstGeom>
          <a:ln cap="flat" w="57150">
            <a:solidFill>
              <a:srgbClr val="313E3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450713" y="8076311"/>
            <a:ext cx="422709" cy="422709"/>
          </a:xfrm>
          <a:custGeom>
            <a:avLst/>
            <a:gdLst/>
            <a:ahLst/>
            <a:cxnLst/>
            <a:rect r="r" b="b" t="t" l="l"/>
            <a:pathLst>
              <a:path h="422709" w="422709">
                <a:moveTo>
                  <a:pt x="0" y="0"/>
                </a:moveTo>
                <a:lnTo>
                  <a:pt x="422709" y="0"/>
                </a:lnTo>
                <a:lnTo>
                  <a:pt x="422709" y="422709"/>
                </a:lnTo>
                <a:lnTo>
                  <a:pt x="0" y="422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6478" y="1918461"/>
            <a:ext cx="13496944" cy="4285280"/>
          </a:xfrm>
          <a:custGeom>
            <a:avLst/>
            <a:gdLst/>
            <a:ahLst/>
            <a:cxnLst/>
            <a:rect r="r" b="b" t="t" l="l"/>
            <a:pathLst>
              <a:path h="4285280" w="13496944">
                <a:moveTo>
                  <a:pt x="0" y="0"/>
                </a:moveTo>
                <a:lnTo>
                  <a:pt x="13496943" y="0"/>
                </a:lnTo>
                <a:lnTo>
                  <a:pt x="13496943" y="4285280"/>
                </a:lnTo>
                <a:lnTo>
                  <a:pt x="0" y="4285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73422" y="6589341"/>
            <a:ext cx="11163501" cy="3450805"/>
          </a:xfrm>
          <a:custGeom>
            <a:avLst/>
            <a:gdLst/>
            <a:ahLst/>
            <a:cxnLst/>
            <a:rect r="r" b="b" t="t" l="l"/>
            <a:pathLst>
              <a:path h="3450805" w="11163501">
                <a:moveTo>
                  <a:pt x="0" y="0"/>
                </a:moveTo>
                <a:lnTo>
                  <a:pt x="11163501" y="0"/>
                </a:lnTo>
                <a:lnTo>
                  <a:pt x="11163501" y="3450805"/>
                </a:lnTo>
                <a:lnTo>
                  <a:pt x="0" y="3450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10240" y="3176798"/>
            <a:ext cx="2747833" cy="1768605"/>
          </a:xfrm>
          <a:custGeom>
            <a:avLst/>
            <a:gdLst/>
            <a:ahLst/>
            <a:cxnLst/>
            <a:rect r="r" b="b" t="t" l="l"/>
            <a:pathLst>
              <a:path h="1768605" w="2747833">
                <a:moveTo>
                  <a:pt x="0" y="0"/>
                </a:moveTo>
                <a:lnTo>
                  <a:pt x="2747834" y="0"/>
                </a:lnTo>
                <a:lnTo>
                  <a:pt x="2747834" y="1768605"/>
                </a:lnTo>
                <a:lnTo>
                  <a:pt x="0" y="1768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6478" y="6747282"/>
            <a:ext cx="3559853" cy="3292864"/>
          </a:xfrm>
          <a:custGeom>
            <a:avLst/>
            <a:gdLst/>
            <a:ahLst/>
            <a:cxnLst/>
            <a:rect r="r" b="b" t="t" l="l"/>
            <a:pathLst>
              <a:path h="3292864" w="3559853">
                <a:moveTo>
                  <a:pt x="0" y="0"/>
                </a:moveTo>
                <a:lnTo>
                  <a:pt x="3559853" y="0"/>
                </a:lnTo>
                <a:lnTo>
                  <a:pt x="3559853" y="3292864"/>
                </a:lnTo>
                <a:lnTo>
                  <a:pt x="0" y="32928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6478" y="554144"/>
            <a:ext cx="1193117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0"/>
              </a:lnSpc>
              <a:spcBef>
                <a:spcPct val="0"/>
              </a:spcBef>
            </a:pPr>
            <a:r>
              <a:rPr lang="en-US" sz="4016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How many employees have at least one qualification listed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D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282" y="1485900"/>
            <a:ext cx="18195718" cy="8744776"/>
            <a:chOff x="0" y="0"/>
            <a:chExt cx="5394348" cy="2592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4348" cy="2592498"/>
            </a:xfrm>
            <a:custGeom>
              <a:avLst/>
              <a:gdLst/>
              <a:ahLst/>
              <a:cxnLst/>
              <a:rect r="r" b="b" t="t" l="l"/>
              <a:pathLst>
                <a:path h="2592498" w="5394348">
                  <a:moveTo>
                    <a:pt x="0" y="0"/>
                  </a:moveTo>
                  <a:lnTo>
                    <a:pt x="5394348" y="0"/>
                  </a:lnTo>
                  <a:lnTo>
                    <a:pt x="5394348" y="2592498"/>
                  </a:lnTo>
                  <a:lnTo>
                    <a:pt x="0" y="2592498"/>
                  </a:lnTo>
                  <a:close/>
                </a:path>
              </a:pathLst>
            </a:custGeom>
            <a:solidFill>
              <a:srgbClr val="FCDD7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394348" cy="2621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120" y="6549966"/>
            <a:ext cx="1777160" cy="3475399"/>
          </a:xfrm>
          <a:custGeom>
            <a:avLst/>
            <a:gdLst/>
            <a:ahLst/>
            <a:cxnLst/>
            <a:rect r="r" b="b" t="t" l="l"/>
            <a:pathLst>
              <a:path h="3475399" w="1777160">
                <a:moveTo>
                  <a:pt x="0" y="0"/>
                </a:moveTo>
                <a:lnTo>
                  <a:pt x="1777160" y="0"/>
                </a:lnTo>
                <a:lnTo>
                  <a:pt x="1777160" y="3475399"/>
                </a:lnTo>
                <a:lnTo>
                  <a:pt x="0" y="3475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9725" y="1485900"/>
            <a:ext cx="16639575" cy="4801417"/>
          </a:xfrm>
          <a:custGeom>
            <a:avLst/>
            <a:gdLst/>
            <a:ahLst/>
            <a:cxnLst/>
            <a:rect r="r" b="b" t="t" l="l"/>
            <a:pathLst>
              <a:path h="4801417" w="16639575">
                <a:moveTo>
                  <a:pt x="0" y="0"/>
                </a:moveTo>
                <a:lnTo>
                  <a:pt x="16639575" y="0"/>
                </a:lnTo>
                <a:lnTo>
                  <a:pt x="16639575" y="4801417"/>
                </a:lnTo>
                <a:lnTo>
                  <a:pt x="0" y="4801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6" t="-1488" r="-167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14132" y="6635632"/>
            <a:ext cx="10138849" cy="3304066"/>
          </a:xfrm>
          <a:custGeom>
            <a:avLst/>
            <a:gdLst/>
            <a:ahLst/>
            <a:cxnLst/>
            <a:rect r="r" b="b" t="t" l="l"/>
            <a:pathLst>
              <a:path h="3304066" w="10138849">
                <a:moveTo>
                  <a:pt x="0" y="0"/>
                </a:moveTo>
                <a:lnTo>
                  <a:pt x="10138849" y="0"/>
                </a:lnTo>
                <a:lnTo>
                  <a:pt x="10138849" y="3304066"/>
                </a:lnTo>
                <a:lnTo>
                  <a:pt x="0" y="3304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82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14995" y="7133372"/>
            <a:ext cx="1288611" cy="2308586"/>
          </a:xfrm>
          <a:custGeom>
            <a:avLst/>
            <a:gdLst/>
            <a:ahLst/>
            <a:cxnLst/>
            <a:rect r="r" b="b" t="t" l="l"/>
            <a:pathLst>
              <a:path h="2308586" w="1288611">
                <a:moveTo>
                  <a:pt x="0" y="0"/>
                </a:moveTo>
                <a:lnTo>
                  <a:pt x="1288610" y="0"/>
                </a:lnTo>
                <a:lnTo>
                  <a:pt x="1288610" y="2308586"/>
                </a:lnTo>
                <a:lnTo>
                  <a:pt x="0" y="23085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08690" y="6658736"/>
            <a:ext cx="2487566" cy="3280962"/>
          </a:xfrm>
          <a:custGeom>
            <a:avLst/>
            <a:gdLst/>
            <a:ahLst/>
            <a:cxnLst/>
            <a:rect r="r" b="b" t="t" l="l"/>
            <a:pathLst>
              <a:path h="3280962" w="2487566">
                <a:moveTo>
                  <a:pt x="0" y="0"/>
                </a:moveTo>
                <a:lnTo>
                  <a:pt x="2487565" y="0"/>
                </a:lnTo>
                <a:lnTo>
                  <a:pt x="2487565" y="3280962"/>
                </a:lnTo>
                <a:lnTo>
                  <a:pt x="0" y="32809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365099"/>
            <a:ext cx="1315298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790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Which positions require the most qualifications?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D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3023" y="0"/>
            <a:ext cx="5013209" cy="930062"/>
          </a:xfrm>
          <a:custGeom>
            <a:avLst/>
            <a:gdLst/>
            <a:ahLst/>
            <a:cxnLst/>
            <a:rect r="r" b="b" t="t" l="l"/>
            <a:pathLst>
              <a:path h="930062" w="5013209">
                <a:moveTo>
                  <a:pt x="0" y="0"/>
                </a:moveTo>
                <a:lnTo>
                  <a:pt x="5013210" y="0"/>
                </a:lnTo>
                <a:lnTo>
                  <a:pt x="5013210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3" r="0" b="-6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93479">
            <a:off x="16831821" y="2477650"/>
            <a:ext cx="350121" cy="1188683"/>
          </a:xfrm>
          <a:custGeom>
            <a:avLst/>
            <a:gdLst/>
            <a:ahLst/>
            <a:cxnLst/>
            <a:rect r="r" b="b" t="t" l="l"/>
            <a:pathLst>
              <a:path h="1188683" w="350121">
                <a:moveTo>
                  <a:pt x="0" y="0"/>
                </a:moveTo>
                <a:lnTo>
                  <a:pt x="350121" y="0"/>
                </a:lnTo>
                <a:lnTo>
                  <a:pt x="350121" y="1188683"/>
                </a:lnTo>
                <a:lnTo>
                  <a:pt x="0" y="1188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39822" y="2511123"/>
            <a:ext cx="1243783" cy="1640481"/>
          </a:xfrm>
          <a:custGeom>
            <a:avLst/>
            <a:gdLst/>
            <a:ahLst/>
            <a:cxnLst/>
            <a:rect r="r" b="b" t="t" l="l"/>
            <a:pathLst>
              <a:path h="1640481" w="1243783">
                <a:moveTo>
                  <a:pt x="0" y="0"/>
                </a:moveTo>
                <a:lnTo>
                  <a:pt x="1243783" y="0"/>
                </a:lnTo>
                <a:lnTo>
                  <a:pt x="1243783" y="1640481"/>
                </a:lnTo>
                <a:lnTo>
                  <a:pt x="0" y="1640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8300" y="1434699"/>
            <a:ext cx="11301259" cy="6130933"/>
          </a:xfrm>
          <a:custGeom>
            <a:avLst/>
            <a:gdLst/>
            <a:ahLst/>
            <a:cxnLst/>
            <a:rect r="r" b="b" t="t" l="l"/>
            <a:pathLst>
              <a:path h="6130933" w="11301259">
                <a:moveTo>
                  <a:pt x="0" y="0"/>
                </a:moveTo>
                <a:lnTo>
                  <a:pt x="11301258" y="0"/>
                </a:lnTo>
                <a:lnTo>
                  <a:pt x="11301258" y="6130933"/>
                </a:lnTo>
                <a:lnTo>
                  <a:pt x="0" y="61309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24110" y="7637299"/>
            <a:ext cx="10859496" cy="2614340"/>
          </a:xfrm>
          <a:custGeom>
            <a:avLst/>
            <a:gdLst/>
            <a:ahLst/>
            <a:cxnLst/>
            <a:rect r="r" b="b" t="t" l="l"/>
            <a:pathLst>
              <a:path h="2614340" w="10859496">
                <a:moveTo>
                  <a:pt x="0" y="0"/>
                </a:moveTo>
                <a:lnTo>
                  <a:pt x="10859495" y="0"/>
                </a:lnTo>
                <a:lnTo>
                  <a:pt x="10859495" y="2614340"/>
                </a:lnTo>
                <a:lnTo>
                  <a:pt x="0" y="2614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57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8300" y="8194239"/>
            <a:ext cx="2471009" cy="2057400"/>
          </a:xfrm>
          <a:custGeom>
            <a:avLst/>
            <a:gdLst/>
            <a:ahLst/>
            <a:cxnLst/>
            <a:rect r="r" b="b" t="t" l="l"/>
            <a:pathLst>
              <a:path h="2057400" w="2471009">
                <a:moveTo>
                  <a:pt x="0" y="0"/>
                </a:moveTo>
                <a:lnTo>
                  <a:pt x="2471008" y="0"/>
                </a:lnTo>
                <a:lnTo>
                  <a:pt x="247100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8300" y="-9525"/>
            <a:ext cx="13283023" cy="144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48"/>
              </a:lnSpc>
              <a:spcBef>
                <a:spcPct val="0"/>
              </a:spcBef>
            </a:pPr>
            <a:r>
              <a:rPr lang="en-US" sz="4707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Which employees have the highest number of qualifications?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8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72029">
            <a:off x="-2036815" y="1314187"/>
            <a:ext cx="7073786" cy="7658626"/>
          </a:xfrm>
          <a:custGeom>
            <a:avLst/>
            <a:gdLst/>
            <a:ahLst/>
            <a:cxnLst/>
            <a:rect r="r" b="b" t="t" l="l"/>
            <a:pathLst>
              <a:path h="7658626" w="7073786">
                <a:moveTo>
                  <a:pt x="0" y="0"/>
                </a:moveTo>
                <a:lnTo>
                  <a:pt x="7073785" y="0"/>
                </a:lnTo>
                <a:lnTo>
                  <a:pt x="7073785" y="7658626"/>
                </a:lnTo>
                <a:lnTo>
                  <a:pt x="0" y="7658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94039" y="1240886"/>
            <a:ext cx="10156798" cy="662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399"/>
              </a:lnSpc>
              <a:spcBef>
                <a:spcPct val="0"/>
              </a:spcBef>
            </a:pPr>
            <a:r>
              <a:rPr lang="en-US" sz="14499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Employee management analysis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904511" y="-177719"/>
            <a:ext cx="5788264" cy="5567257"/>
          </a:xfrm>
          <a:custGeom>
            <a:avLst/>
            <a:gdLst/>
            <a:ahLst/>
            <a:cxnLst/>
            <a:rect r="r" b="b" t="t" l="l"/>
            <a:pathLst>
              <a:path h="5567257" w="5788264">
                <a:moveTo>
                  <a:pt x="0" y="0"/>
                </a:moveTo>
                <a:lnTo>
                  <a:pt x="5788264" y="0"/>
                </a:lnTo>
                <a:lnTo>
                  <a:pt x="5788264" y="5567257"/>
                </a:lnTo>
                <a:lnTo>
                  <a:pt x="0" y="5567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053370" y="7065166"/>
            <a:ext cx="3646034" cy="3632776"/>
          </a:xfrm>
          <a:custGeom>
            <a:avLst/>
            <a:gdLst/>
            <a:ahLst/>
            <a:cxnLst/>
            <a:rect r="r" b="b" t="t" l="l"/>
            <a:pathLst>
              <a:path h="3632776" w="3646034">
                <a:moveTo>
                  <a:pt x="0" y="0"/>
                </a:moveTo>
                <a:lnTo>
                  <a:pt x="3646034" y="0"/>
                </a:lnTo>
                <a:lnTo>
                  <a:pt x="3646034" y="3632776"/>
                </a:lnTo>
                <a:lnTo>
                  <a:pt x="0" y="3632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4045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375" y="1028700"/>
            <a:ext cx="2712514" cy="9311226"/>
          </a:xfrm>
          <a:custGeom>
            <a:avLst/>
            <a:gdLst/>
            <a:ahLst/>
            <a:cxnLst/>
            <a:rect r="r" b="b" t="t" l="l"/>
            <a:pathLst>
              <a:path h="9311226" w="2712514">
                <a:moveTo>
                  <a:pt x="0" y="0"/>
                </a:moveTo>
                <a:lnTo>
                  <a:pt x="2712514" y="0"/>
                </a:lnTo>
                <a:lnTo>
                  <a:pt x="2712514" y="9311226"/>
                </a:lnTo>
                <a:lnTo>
                  <a:pt x="0" y="93112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46616" y="5143500"/>
            <a:ext cx="1826766" cy="2493105"/>
          </a:xfrm>
          <a:custGeom>
            <a:avLst/>
            <a:gdLst/>
            <a:ahLst/>
            <a:cxnLst/>
            <a:rect r="r" b="b" t="t" l="l"/>
            <a:pathLst>
              <a:path h="2493105" w="1826766">
                <a:moveTo>
                  <a:pt x="0" y="0"/>
                </a:moveTo>
                <a:lnTo>
                  <a:pt x="1826766" y="0"/>
                </a:lnTo>
                <a:lnTo>
                  <a:pt x="1826766" y="2493105"/>
                </a:lnTo>
                <a:lnTo>
                  <a:pt x="0" y="24931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94039" y="136525"/>
            <a:ext cx="9110473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b="true" sz="5500">
                <a:solidFill>
                  <a:srgbClr val="313E38"/>
                </a:solidFill>
                <a:latin typeface="Garet Bold"/>
                <a:ea typeface="Garet Bold"/>
                <a:cs typeface="Garet Bold"/>
                <a:sym typeface="Garet Bold"/>
              </a:rPr>
              <a:t>My SQL Project 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5600" y="7878763"/>
            <a:ext cx="9110473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500" b="true">
                <a:solidFill>
                  <a:srgbClr val="313E38"/>
                </a:solidFill>
                <a:latin typeface="Garet Bold"/>
                <a:ea typeface="Garet Bold"/>
                <a:cs typeface="Garet Bold"/>
                <a:sym typeface="Garet Bold"/>
              </a:rPr>
              <a:t>Done by: Akshay Kumar Harikoti</a:t>
            </a:r>
          </a:p>
          <a:p>
            <a:pPr algn="ctr">
              <a:lnSpc>
                <a:spcPts val="71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8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76137" y="897376"/>
            <a:ext cx="6111863" cy="4378317"/>
          </a:xfrm>
          <a:custGeom>
            <a:avLst/>
            <a:gdLst/>
            <a:ahLst/>
            <a:cxnLst/>
            <a:rect r="r" b="b" t="t" l="l"/>
            <a:pathLst>
              <a:path h="4378317" w="6111863">
                <a:moveTo>
                  <a:pt x="0" y="0"/>
                </a:moveTo>
                <a:lnTo>
                  <a:pt x="6111863" y="0"/>
                </a:lnTo>
                <a:lnTo>
                  <a:pt x="6111863" y="4378316"/>
                </a:lnTo>
                <a:lnTo>
                  <a:pt x="0" y="4378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1588" y="1802396"/>
            <a:ext cx="11301259" cy="4011947"/>
          </a:xfrm>
          <a:custGeom>
            <a:avLst/>
            <a:gdLst/>
            <a:ahLst/>
            <a:cxnLst/>
            <a:rect r="r" b="b" t="t" l="l"/>
            <a:pathLst>
              <a:path h="4011947" w="11301259">
                <a:moveTo>
                  <a:pt x="0" y="0"/>
                </a:moveTo>
                <a:lnTo>
                  <a:pt x="11301259" y="0"/>
                </a:lnTo>
                <a:lnTo>
                  <a:pt x="11301259" y="4011947"/>
                </a:lnTo>
                <a:lnTo>
                  <a:pt x="0" y="4011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82014" y="6090568"/>
            <a:ext cx="10721666" cy="3000021"/>
          </a:xfrm>
          <a:custGeom>
            <a:avLst/>
            <a:gdLst/>
            <a:ahLst/>
            <a:cxnLst/>
            <a:rect r="r" b="b" t="t" l="l"/>
            <a:pathLst>
              <a:path h="3000021" w="10721666">
                <a:moveTo>
                  <a:pt x="0" y="0"/>
                </a:moveTo>
                <a:lnTo>
                  <a:pt x="10721666" y="0"/>
                </a:lnTo>
                <a:lnTo>
                  <a:pt x="10721666" y="3000021"/>
                </a:lnTo>
                <a:lnTo>
                  <a:pt x="0" y="3000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943" y="6309442"/>
            <a:ext cx="3367564" cy="3575599"/>
          </a:xfrm>
          <a:custGeom>
            <a:avLst/>
            <a:gdLst/>
            <a:ahLst/>
            <a:cxnLst/>
            <a:rect r="r" b="b" t="t" l="l"/>
            <a:pathLst>
              <a:path h="3575599" w="3367564">
                <a:moveTo>
                  <a:pt x="0" y="0"/>
                </a:moveTo>
                <a:lnTo>
                  <a:pt x="3367564" y="0"/>
                </a:lnTo>
                <a:lnTo>
                  <a:pt x="3367564" y="3575599"/>
                </a:lnTo>
                <a:lnTo>
                  <a:pt x="0" y="3575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76200"/>
            <a:ext cx="11135752" cy="145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500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Which year had the most employees taking leaves?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25483" y="1946814"/>
            <a:ext cx="3701842" cy="5124575"/>
            <a:chOff x="0" y="0"/>
            <a:chExt cx="3424057" cy="4740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4057" cy="4740029"/>
            </a:xfrm>
            <a:custGeom>
              <a:avLst/>
              <a:gdLst/>
              <a:ahLst/>
              <a:cxnLst/>
              <a:rect r="r" b="b" t="t" l="l"/>
              <a:pathLst>
                <a:path h="4740029" w="3424057">
                  <a:moveTo>
                    <a:pt x="3299597" y="4740028"/>
                  </a:moveTo>
                  <a:lnTo>
                    <a:pt x="124460" y="4740028"/>
                  </a:lnTo>
                  <a:cubicBezTo>
                    <a:pt x="55880" y="4740028"/>
                    <a:pt x="0" y="4684148"/>
                    <a:pt x="0" y="46155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99597" y="0"/>
                  </a:lnTo>
                  <a:cubicBezTo>
                    <a:pt x="3368177" y="0"/>
                    <a:pt x="3424057" y="55880"/>
                    <a:pt x="3424057" y="124460"/>
                  </a:cubicBezTo>
                  <a:lnTo>
                    <a:pt x="3424057" y="4615568"/>
                  </a:lnTo>
                  <a:cubicBezTo>
                    <a:pt x="3424057" y="4684148"/>
                    <a:pt x="3368177" y="4740029"/>
                    <a:pt x="3299597" y="4740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50921" y="7722605"/>
            <a:ext cx="1957294" cy="195729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D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147146" y="8154212"/>
            <a:ext cx="1394557" cy="1277921"/>
          </a:xfrm>
          <a:custGeom>
            <a:avLst/>
            <a:gdLst/>
            <a:ahLst/>
            <a:cxnLst/>
            <a:rect r="r" b="b" t="t" l="l"/>
            <a:pathLst>
              <a:path h="1277921" w="1394557">
                <a:moveTo>
                  <a:pt x="0" y="0"/>
                </a:moveTo>
                <a:lnTo>
                  <a:pt x="1394558" y="0"/>
                </a:lnTo>
                <a:lnTo>
                  <a:pt x="1394558" y="1277921"/>
                </a:lnTo>
                <a:lnTo>
                  <a:pt x="0" y="1277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68500" y="3576677"/>
            <a:ext cx="1957294" cy="19572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D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85141" y="3806089"/>
            <a:ext cx="1524011" cy="1244147"/>
          </a:xfrm>
          <a:custGeom>
            <a:avLst/>
            <a:gdLst/>
            <a:ahLst/>
            <a:cxnLst/>
            <a:rect r="r" b="b" t="t" l="l"/>
            <a:pathLst>
              <a:path h="1244147" w="1524011">
                <a:moveTo>
                  <a:pt x="0" y="0"/>
                </a:moveTo>
                <a:lnTo>
                  <a:pt x="1524011" y="0"/>
                </a:lnTo>
                <a:lnTo>
                  <a:pt x="1524011" y="1244147"/>
                </a:lnTo>
                <a:lnTo>
                  <a:pt x="0" y="124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097757" y="3576677"/>
            <a:ext cx="1957294" cy="195729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D0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336107" y="3707675"/>
            <a:ext cx="1117987" cy="1342561"/>
          </a:xfrm>
          <a:custGeom>
            <a:avLst/>
            <a:gdLst/>
            <a:ahLst/>
            <a:cxnLst/>
            <a:rect r="r" b="b" t="t" l="l"/>
            <a:pathLst>
              <a:path h="1342561" w="1117987">
                <a:moveTo>
                  <a:pt x="0" y="0"/>
                </a:moveTo>
                <a:lnTo>
                  <a:pt x="1117987" y="0"/>
                </a:lnTo>
                <a:lnTo>
                  <a:pt x="1117987" y="1342561"/>
                </a:lnTo>
                <a:lnTo>
                  <a:pt x="0" y="1342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743297" y="1946814"/>
            <a:ext cx="1957294" cy="195729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D0D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053822" y="2534406"/>
            <a:ext cx="1336245" cy="1042271"/>
          </a:xfrm>
          <a:custGeom>
            <a:avLst/>
            <a:gdLst/>
            <a:ahLst/>
            <a:cxnLst/>
            <a:rect r="r" b="b" t="t" l="l"/>
            <a:pathLst>
              <a:path h="1042271" w="1336245">
                <a:moveTo>
                  <a:pt x="0" y="0"/>
                </a:moveTo>
                <a:lnTo>
                  <a:pt x="1336244" y="0"/>
                </a:lnTo>
                <a:lnTo>
                  <a:pt x="1336244" y="1042271"/>
                </a:lnTo>
                <a:lnTo>
                  <a:pt x="0" y="1042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80156" y="1413216"/>
            <a:ext cx="10829888" cy="5931478"/>
          </a:xfrm>
          <a:custGeom>
            <a:avLst/>
            <a:gdLst/>
            <a:ahLst/>
            <a:cxnLst/>
            <a:rect r="r" b="b" t="t" l="l"/>
            <a:pathLst>
              <a:path h="5931478" w="10829888">
                <a:moveTo>
                  <a:pt x="0" y="0"/>
                </a:moveTo>
                <a:lnTo>
                  <a:pt x="10829888" y="0"/>
                </a:lnTo>
                <a:lnTo>
                  <a:pt x="10829888" y="5931478"/>
                </a:lnTo>
                <a:lnTo>
                  <a:pt x="0" y="5931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371" r="0" b="-983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553817" y="7555937"/>
            <a:ext cx="10150401" cy="2290629"/>
          </a:xfrm>
          <a:custGeom>
            <a:avLst/>
            <a:gdLst/>
            <a:ahLst/>
            <a:cxnLst/>
            <a:rect r="r" b="b" t="t" l="l"/>
            <a:pathLst>
              <a:path h="2290629" w="10150401">
                <a:moveTo>
                  <a:pt x="0" y="0"/>
                </a:moveTo>
                <a:lnTo>
                  <a:pt x="10150401" y="0"/>
                </a:lnTo>
                <a:lnTo>
                  <a:pt x="10150401" y="2290629"/>
                </a:lnTo>
                <a:lnTo>
                  <a:pt x="0" y="22906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5245" r="-7523" b="-21021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0" y="89113"/>
            <a:ext cx="13248170" cy="132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66"/>
              </a:lnSpc>
              <a:spcBef>
                <a:spcPct val="0"/>
              </a:spcBef>
            </a:pPr>
            <a:r>
              <a:rPr lang="en-US" sz="4222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What is the average number of leave days taken by its employees per department?</a:t>
            </a:r>
          </a:p>
          <a:p>
            <a:pPr algn="ctr" marL="0" indent="0" lvl="0">
              <a:lnSpc>
                <a:spcPts val="2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25912" y="1931071"/>
            <a:ext cx="5753026" cy="5045054"/>
            <a:chOff x="0" y="0"/>
            <a:chExt cx="1515200" cy="13287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5200" cy="1328739"/>
            </a:xfrm>
            <a:custGeom>
              <a:avLst/>
              <a:gdLst/>
              <a:ahLst/>
              <a:cxnLst/>
              <a:rect r="r" b="b" t="t" l="l"/>
              <a:pathLst>
                <a:path h="1328739" w="1515200">
                  <a:moveTo>
                    <a:pt x="68631" y="0"/>
                  </a:moveTo>
                  <a:lnTo>
                    <a:pt x="1446569" y="0"/>
                  </a:lnTo>
                  <a:cubicBezTo>
                    <a:pt x="1464771" y="0"/>
                    <a:pt x="1482228" y="7231"/>
                    <a:pt x="1495099" y="20102"/>
                  </a:cubicBezTo>
                  <a:cubicBezTo>
                    <a:pt x="1507970" y="32973"/>
                    <a:pt x="1515200" y="50429"/>
                    <a:pt x="1515200" y="68631"/>
                  </a:cubicBezTo>
                  <a:lnTo>
                    <a:pt x="1515200" y="1260107"/>
                  </a:lnTo>
                  <a:cubicBezTo>
                    <a:pt x="1515200" y="1298011"/>
                    <a:pt x="1484473" y="1328739"/>
                    <a:pt x="1446569" y="1328739"/>
                  </a:cubicBezTo>
                  <a:lnTo>
                    <a:pt x="68631" y="1328739"/>
                  </a:lnTo>
                  <a:cubicBezTo>
                    <a:pt x="50429" y="1328739"/>
                    <a:pt x="32973" y="1321508"/>
                    <a:pt x="20102" y="1308637"/>
                  </a:cubicBezTo>
                  <a:cubicBezTo>
                    <a:pt x="7231" y="1295766"/>
                    <a:pt x="0" y="1278309"/>
                    <a:pt x="0" y="1260107"/>
                  </a:cubicBezTo>
                  <a:lnTo>
                    <a:pt x="0" y="68631"/>
                  </a:lnTo>
                  <a:cubicBezTo>
                    <a:pt x="0" y="50429"/>
                    <a:pt x="7231" y="32973"/>
                    <a:pt x="20102" y="20102"/>
                  </a:cubicBezTo>
                  <a:cubicBezTo>
                    <a:pt x="32973" y="7231"/>
                    <a:pt x="50429" y="0"/>
                    <a:pt x="686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15200" cy="1357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72063" y="7639751"/>
            <a:ext cx="8986532" cy="1567777"/>
            <a:chOff x="0" y="0"/>
            <a:chExt cx="2366823" cy="412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66823" cy="412912"/>
            </a:xfrm>
            <a:custGeom>
              <a:avLst/>
              <a:gdLst/>
              <a:ahLst/>
              <a:cxnLst/>
              <a:rect r="r" b="b" t="t" l="l"/>
              <a:pathLst>
                <a:path h="412912" w="2366823">
                  <a:moveTo>
                    <a:pt x="43937" y="0"/>
                  </a:moveTo>
                  <a:lnTo>
                    <a:pt x="2322887" y="0"/>
                  </a:lnTo>
                  <a:cubicBezTo>
                    <a:pt x="2347152" y="0"/>
                    <a:pt x="2366823" y="19671"/>
                    <a:pt x="2366823" y="43937"/>
                  </a:cubicBezTo>
                  <a:lnTo>
                    <a:pt x="2366823" y="368976"/>
                  </a:lnTo>
                  <a:cubicBezTo>
                    <a:pt x="2366823" y="380628"/>
                    <a:pt x="2362194" y="391804"/>
                    <a:pt x="2353954" y="400044"/>
                  </a:cubicBezTo>
                  <a:cubicBezTo>
                    <a:pt x="2345715" y="408283"/>
                    <a:pt x="2334539" y="412912"/>
                    <a:pt x="2322887" y="412912"/>
                  </a:cubicBezTo>
                  <a:lnTo>
                    <a:pt x="43937" y="412912"/>
                  </a:lnTo>
                  <a:cubicBezTo>
                    <a:pt x="19671" y="412912"/>
                    <a:pt x="0" y="393241"/>
                    <a:pt x="0" y="368976"/>
                  </a:cubicBezTo>
                  <a:lnTo>
                    <a:pt x="0" y="43937"/>
                  </a:lnTo>
                  <a:cubicBezTo>
                    <a:pt x="0" y="19671"/>
                    <a:pt x="19671" y="0"/>
                    <a:pt x="439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366823" cy="441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4898" y="6976125"/>
            <a:ext cx="4651111" cy="3796998"/>
          </a:xfrm>
          <a:custGeom>
            <a:avLst/>
            <a:gdLst/>
            <a:ahLst/>
            <a:cxnLst/>
            <a:rect r="r" b="b" t="t" l="l"/>
            <a:pathLst>
              <a:path h="3796998" w="4651111">
                <a:moveTo>
                  <a:pt x="0" y="0"/>
                </a:moveTo>
                <a:lnTo>
                  <a:pt x="4651111" y="0"/>
                </a:lnTo>
                <a:lnTo>
                  <a:pt x="4651111" y="3796998"/>
                </a:lnTo>
                <a:lnTo>
                  <a:pt x="0" y="379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997971" y="1931071"/>
            <a:ext cx="941070" cy="94107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827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97971" y="3833964"/>
            <a:ext cx="941070" cy="94107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827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997971" y="5736857"/>
            <a:ext cx="941070" cy="94107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827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997971" y="7639751"/>
            <a:ext cx="941070" cy="94107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8272"/>
            </a:solidFill>
          </p:spPr>
        </p:sp>
      </p:grpSp>
      <p:sp>
        <p:nvSpPr>
          <p:cNvPr name="Freeform 17" id="17"/>
          <p:cNvSpPr/>
          <p:nvPr/>
        </p:nvSpPr>
        <p:spPr>
          <a:xfrm flipH="true" flipV="false" rot="-2983348">
            <a:off x="15954614" y="-428724"/>
            <a:ext cx="2607963" cy="2129046"/>
          </a:xfrm>
          <a:custGeom>
            <a:avLst/>
            <a:gdLst/>
            <a:ahLst/>
            <a:cxnLst/>
            <a:rect r="r" b="b" t="t" l="l"/>
            <a:pathLst>
              <a:path h="2129046" w="2607963">
                <a:moveTo>
                  <a:pt x="2607963" y="0"/>
                </a:moveTo>
                <a:lnTo>
                  <a:pt x="0" y="0"/>
                </a:lnTo>
                <a:lnTo>
                  <a:pt x="0" y="2129047"/>
                </a:lnTo>
                <a:lnTo>
                  <a:pt x="2607963" y="2129047"/>
                </a:lnTo>
                <a:lnTo>
                  <a:pt x="26079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0754" y="1178649"/>
            <a:ext cx="8903246" cy="6243946"/>
          </a:xfrm>
          <a:custGeom>
            <a:avLst/>
            <a:gdLst/>
            <a:ahLst/>
            <a:cxnLst/>
            <a:rect r="r" b="b" t="t" l="l"/>
            <a:pathLst>
              <a:path h="6243946" w="8903246">
                <a:moveTo>
                  <a:pt x="0" y="0"/>
                </a:moveTo>
                <a:lnTo>
                  <a:pt x="8903246" y="0"/>
                </a:lnTo>
                <a:lnTo>
                  <a:pt x="8903246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6934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145423" y="7462248"/>
            <a:ext cx="10050294" cy="2824752"/>
          </a:xfrm>
          <a:custGeom>
            <a:avLst/>
            <a:gdLst/>
            <a:ahLst/>
            <a:cxnLst/>
            <a:rect r="r" b="b" t="t" l="l"/>
            <a:pathLst>
              <a:path h="2824752" w="10050294">
                <a:moveTo>
                  <a:pt x="0" y="0"/>
                </a:moveTo>
                <a:lnTo>
                  <a:pt x="10050295" y="0"/>
                </a:lnTo>
                <a:lnTo>
                  <a:pt x="10050295" y="2824752"/>
                </a:lnTo>
                <a:lnTo>
                  <a:pt x="0" y="2824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198" r="-6315" b="-8686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09161" y="2060022"/>
            <a:ext cx="1606680" cy="1305793"/>
          </a:xfrm>
          <a:custGeom>
            <a:avLst/>
            <a:gdLst/>
            <a:ahLst/>
            <a:cxnLst/>
            <a:rect r="r" b="b" t="t" l="l"/>
            <a:pathLst>
              <a:path h="1305793" w="1606680">
                <a:moveTo>
                  <a:pt x="0" y="0"/>
                </a:moveTo>
                <a:lnTo>
                  <a:pt x="1606681" y="0"/>
                </a:lnTo>
                <a:lnTo>
                  <a:pt x="1606681" y="1305793"/>
                </a:lnTo>
                <a:lnTo>
                  <a:pt x="0" y="13057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900843" y="2629054"/>
            <a:ext cx="2963099" cy="4114800"/>
          </a:xfrm>
          <a:custGeom>
            <a:avLst/>
            <a:gdLst/>
            <a:ahLst/>
            <a:cxnLst/>
            <a:rect r="r" b="b" t="t" l="l"/>
            <a:pathLst>
              <a:path h="4114800" w="2963099">
                <a:moveTo>
                  <a:pt x="0" y="0"/>
                </a:moveTo>
                <a:lnTo>
                  <a:pt x="2963100" y="0"/>
                </a:lnTo>
                <a:lnTo>
                  <a:pt x="29631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40754" y="267898"/>
            <a:ext cx="11317365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2"/>
              </a:lnSpc>
            </a:pPr>
            <a:r>
              <a:rPr lang="en-US" sz="4344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Which employees have taken the most leaves?</a:t>
            </a:r>
          </a:p>
          <a:p>
            <a:pPr algn="l" marL="0" indent="0" lvl="0">
              <a:lnSpc>
                <a:spcPts val="5212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136198" y="1916898"/>
            <a:ext cx="664615" cy="81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4388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36198" y="3817940"/>
            <a:ext cx="664615" cy="81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889"/>
              </a:lnSpc>
              <a:spcBef>
                <a:spcPct val="0"/>
              </a:spcBef>
            </a:pPr>
            <a:r>
              <a:rPr lang="en-US" sz="4388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36198" y="5722685"/>
            <a:ext cx="664615" cy="81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889"/>
              </a:lnSpc>
              <a:spcBef>
                <a:spcPct val="0"/>
              </a:spcBef>
            </a:pPr>
            <a:r>
              <a:rPr lang="en-US" sz="4388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36198" y="7625578"/>
            <a:ext cx="664615" cy="81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889"/>
              </a:lnSpc>
              <a:spcBef>
                <a:spcPct val="0"/>
              </a:spcBef>
            </a:pPr>
            <a:r>
              <a:rPr lang="en-US" sz="4388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4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72797" y="1784644"/>
            <a:ext cx="4434371" cy="2735154"/>
            <a:chOff x="0" y="0"/>
            <a:chExt cx="1167900" cy="7203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7900" cy="720370"/>
            </a:xfrm>
            <a:custGeom>
              <a:avLst/>
              <a:gdLst/>
              <a:ahLst/>
              <a:cxnLst/>
              <a:rect r="r" b="b" t="t" l="l"/>
              <a:pathLst>
                <a:path h="720370" w="1167900">
                  <a:moveTo>
                    <a:pt x="89040" y="0"/>
                  </a:moveTo>
                  <a:lnTo>
                    <a:pt x="1078860" y="0"/>
                  </a:lnTo>
                  <a:cubicBezTo>
                    <a:pt x="1128036" y="0"/>
                    <a:pt x="1167900" y="39865"/>
                    <a:pt x="1167900" y="89040"/>
                  </a:cubicBezTo>
                  <a:lnTo>
                    <a:pt x="1167900" y="631329"/>
                  </a:lnTo>
                  <a:cubicBezTo>
                    <a:pt x="1167900" y="654944"/>
                    <a:pt x="1158519" y="677592"/>
                    <a:pt x="1141821" y="694290"/>
                  </a:cubicBezTo>
                  <a:cubicBezTo>
                    <a:pt x="1125123" y="710989"/>
                    <a:pt x="1102475" y="720370"/>
                    <a:pt x="1078860" y="720370"/>
                  </a:cubicBezTo>
                  <a:lnTo>
                    <a:pt x="89040" y="720370"/>
                  </a:lnTo>
                  <a:cubicBezTo>
                    <a:pt x="65425" y="720370"/>
                    <a:pt x="42778" y="710989"/>
                    <a:pt x="26079" y="694290"/>
                  </a:cubicBezTo>
                  <a:cubicBezTo>
                    <a:pt x="9381" y="677592"/>
                    <a:pt x="0" y="654944"/>
                    <a:pt x="0" y="631329"/>
                  </a:cubicBezTo>
                  <a:lnTo>
                    <a:pt x="0" y="89040"/>
                  </a:lnTo>
                  <a:cubicBezTo>
                    <a:pt x="0" y="65425"/>
                    <a:pt x="9381" y="42778"/>
                    <a:pt x="26079" y="26079"/>
                  </a:cubicBezTo>
                  <a:cubicBezTo>
                    <a:pt x="42778" y="9381"/>
                    <a:pt x="65425" y="0"/>
                    <a:pt x="890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67900" cy="748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963" y="6675538"/>
            <a:ext cx="4466184" cy="2448354"/>
            <a:chOff x="0" y="0"/>
            <a:chExt cx="1176279" cy="6448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6279" cy="644834"/>
            </a:xfrm>
            <a:custGeom>
              <a:avLst/>
              <a:gdLst/>
              <a:ahLst/>
              <a:cxnLst/>
              <a:rect r="r" b="b" t="t" l="l"/>
              <a:pathLst>
                <a:path h="644834" w="1176279">
                  <a:moveTo>
                    <a:pt x="88406" y="0"/>
                  </a:moveTo>
                  <a:lnTo>
                    <a:pt x="1087873" y="0"/>
                  </a:lnTo>
                  <a:cubicBezTo>
                    <a:pt x="1111320" y="0"/>
                    <a:pt x="1133806" y="9314"/>
                    <a:pt x="1150385" y="25894"/>
                  </a:cubicBezTo>
                  <a:cubicBezTo>
                    <a:pt x="1166965" y="42473"/>
                    <a:pt x="1176279" y="64959"/>
                    <a:pt x="1176279" y="88406"/>
                  </a:cubicBezTo>
                  <a:lnTo>
                    <a:pt x="1176279" y="556428"/>
                  </a:lnTo>
                  <a:cubicBezTo>
                    <a:pt x="1176279" y="605253"/>
                    <a:pt x="1136698" y="644834"/>
                    <a:pt x="1087873" y="644834"/>
                  </a:cubicBezTo>
                  <a:lnTo>
                    <a:pt x="88406" y="644834"/>
                  </a:lnTo>
                  <a:cubicBezTo>
                    <a:pt x="39581" y="644834"/>
                    <a:pt x="0" y="605253"/>
                    <a:pt x="0" y="556428"/>
                  </a:cubicBezTo>
                  <a:lnTo>
                    <a:pt x="0" y="88406"/>
                  </a:lnTo>
                  <a:cubicBezTo>
                    <a:pt x="0" y="39581"/>
                    <a:pt x="39581" y="0"/>
                    <a:pt x="884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76279" cy="673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3274" y="2462511"/>
            <a:ext cx="11301259" cy="2514530"/>
          </a:xfrm>
          <a:custGeom>
            <a:avLst/>
            <a:gdLst/>
            <a:ahLst/>
            <a:cxnLst/>
            <a:rect r="r" b="b" t="t" l="l"/>
            <a:pathLst>
              <a:path h="2514530" w="11301259">
                <a:moveTo>
                  <a:pt x="0" y="0"/>
                </a:moveTo>
                <a:lnTo>
                  <a:pt x="11301259" y="0"/>
                </a:lnTo>
                <a:lnTo>
                  <a:pt x="11301259" y="2514530"/>
                </a:lnTo>
                <a:lnTo>
                  <a:pt x="0" y="2514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24222" y="1784644"/>
            <a:ext cx="2731522" cy="2735154"/>
          </a:xfrm>
          <a:custGeom>
            <a:avLst/>
            <a:gdLst/>
            <a:ahLst/>
            <a:cxnLst/>
            <a:rect r="r" b="b" t="t" l="l"/>
            <a:pathLst>
              <a:path h="2735154" w="2731522">
                <a:moveTo>
                  <a:pt x="0" y="0"/>
                </a:moveTo>
                <a:lnTo>
                  <a:pt x="2731522" y="0"/>
                </a:lnTo>
                <a:lnTo>
                  <a:pt x="2731522" y="2735154"/>
                </a:lnTo>
                <a:lnTo>
                  <a:pt x="0" y="2735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944355"/>
            <a:ext cx="2975478" cy="2179537"/>
          </a:xfrm>
          <a:custGeom>
            <a:avLst/>
            <a:gdLst/>
            <a:ahLst/>
            <a:cxnLst/>
            <a:rect r="r" b="b" t="t" l="l"/>
            <a:pathLst>
              <a:path h="2179537" w="2975478">
                <a:moveTo>
                  <a:pt x="0" y="0"/>
                </a:moveTo>
                <a:lnTo>
                  <a:pt x="2975478" y="0"/>
                </a:lnTo>
                <a:lnTo>
                  <a:pt x="2975478" y="2179537"/>
                </a:lnTo>
                <a:lnTo>
                  <a:pt x="0" y="2179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32462" y="5843495"/>
            <a:ext cx="8163834" cy="2895948"/>
          </a:xfrm>
          <a:custGeom>
            <a:avLst/>
            <a:gdLst/>
            <a:ahLst/>
            <a:cxnLst/>
            <a:rect r="r" b="b" t="t" l="l"/>
            <a:pathLst>
              <a:path h="2895948" w="8163834">
                <a:moveTo>
                  <a:pt x="0" y="0"/>
                </a:moveTo>
                <a:lnTo>
                  <a:pt x="8163834" y="0"/>
                </a:lnTo>
                <a:lnTo>
                  <a:pt x="8163834" y="2895948"/>
                </a:lnTo>
                <a:lnTo>
                  <a:pt x="0" y="2895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843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6805" y="307938"/>
            <a:ext cx="11677574" cy="171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0"/>
              </a:lnSpc>
            </a:pPr>
            <a:r>
              <a:rPr lang="en-US" sz="5154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What is the total number of leave days taken company-wide?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556" y="216577"/>
            <a:ext cx="12400762" cy="141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1"/>
              </a:lnSpc>
              <a:spcBef>
                <a:spcPct val="0"/>
              </a:spcBef>
            </a:pPr>
            <a:r>
              <a:rPr lang="en-US" sz="4584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How do leave days correlate with payroll amounts?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34144" y="3524243"/>
            <a:ext cx="3372811" cy="973656"/>
            <a:chOff x="0" y="0"/>
            <a:chExt cx="953848" cy="2753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3848" cy="275355"/>
            </a:xfrm>
            <a:custGeom>
              <a:avLst/>
              <a:gdLst/>
              <a:ahLst/>
              <a:cxnLst/>
              <a:rect r="r" b="b" t="t" l="l"/>
              <a:pathLst>
                <a:path h="275355" w="953848">
                  <a:moveTo>
                    <a:pt x="117065" y="0"/>
                  </a:moveTo>
                  <a:lnTo>
                    <a:pt x="836783" y="0"/>
                  </a:lnTo>
                  <a:cubicBezTo>
                    <a:pt x="901437" y="0"/>
                    <a:pt x="953848" y="52412"/>
                    <a:pt x="953848" y="117065"/>
                  </a:cubicBezTo>
                  <a:lnTo>
                    <a:pt x="953848" y="158290"/>
                  </a:lnTo>
                  <a:cubicBezTo>
                    <a:pt x="953848" y="222943"/>
                    <a:pt x="901437" y="275355"/>
                    <a:pt x="836783" y="275355"/>
                  </a:cubicBezTo>
                  <a:lnTo>
                    <a:pt x="117065" y="275355"/>
                  </a:lnTo>
                  <a:cubicBezTo>
                    <a:pt x="52412" y="275355"/>
                    <a:pt x="0" y="222943"/>
                    <a:pt x="0" y="158290"/>
                  </a:cubicBezTo>
                  <a:lnTo>
                    <a:pt x="0" y="117065"/>
                  </a:lnTo>
                  <a:cubicBezTo>
                    <a:pt x="0" y="52412"/>
                    <a:pt x="52412" y="0"/>
                    <a:pt x="1170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953848" cy="303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4144" y="4714343"/>
            <a:ext cx="3372811" cy="973656"/>
            <a:chOff x="0" y="0"/>
            <a:chExt cx="953848" cy="2753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3848" cy="275355"/>
            </a:xfrm>
            <a:custGeom>
              <a:avLst/>
              <a:gdLst/>
              <a:ahLst/>
              <a:cxnLst/>
              <a:rect r="r" b="b" t="t" l="l"/>
              <a:pathLst>
                <a:path h="275355" w="953848">
                  <a:moveTo>
                    <a:pt x="117065" y="0"/>
                  </a:moveTo>
                  <a:lnTo>
                    <a:pt x="836783" y="0"/>
                  </a:lnTo>
                  <a:cubicBezTo>
                    <a:pt x="901437" y="0"/>
                    <a:pt x="953848" y="52412"/>
                    <a:pt x="953848" y="117065"/>
                  </a:cubicBezTo>
                  <a:lnTo>
                    <a:pt x="953848" y="158290"/>
                  </a:lnTo>
                  <a:cubicBezTo>
                    <a:pt x="953848" y="222943"/>
                    <a:pt x="901437" y="275355"/>
                    <a:pt x="836783" y="275355"/>
                  </a:cubicBezTo>
                  <a:lnTo>
                    <a:pt x="117065" y="275355"/>
                  </a:lnTo>
                  <a:cubicBezTo>
                    <a:pt x="52412" y="275355"/>
                    <a:pt x="0" y="222943"/>
                    <a:pt x="0" y="158290"/>
                  </a:cubicBezTo>
                  <a:lnTo>
                    <a:pt x="0" y="117065"/>
                  </a:lnTo>
                  <a:cubicBezTo>
                    <a:pt x="0" y="52412"/>
                    <a:pt x="52412" y="0"/>
                    <a:pt x="1170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53848" cy="303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4144" y="5904443"/>
            <a:ext cx="3372811" cy="973656"/>
            <a:chOff x="0" y="0"/>
            <a:chExt cx="953848" cy="2753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3848" cy="275355"/>
            </a:xfrm>
            <a:custGeom>
              <a:avLst/>
              <a:gdLst/>
              <a:ahLst/>
              <a:cxnLst/>
              <a:rect r="r" b="b" t="t" l="l"/>
              <a:pathLst>
                <a:path h="275355" w="953848">
                  <a:moveTo>
                    <a:pt x="117065" y="0"/>
                  </a:moveTo>
                  <a:lnTo>
                    <a:pt x="836783" y="0"/>
                  </a:lnTo>
                  <a:cubicBezTo>
                    <a:pt x="901437" y="0"/>
                    <a:pt x="953848" y="52412"/>
                    <a:pt x="953848" y="117065"/>
                  </a:cubicBezTo>
                  <a:lnTo>
                    <a:pt x="953848" y="158290"/>
                  </a:lnTo>
                  <a:cubicBezTo>
                    <a:pt x="953848" y="222943"/>
                    <a:pt x="901437" y="275355"/>
                    <a:pt x="836783" y="275355"/>
                  </a:cubicBezTo>
                  <a:lnTo>
                    <a:pt x="117065" y="275355"/>
                  </a:lnTo>
                  <a:cubicBezTo>
                    <a:pt x="52412" y="275355"/>
                    <a:pt x="0" y="222943"/>
                    <a:pt x="0" y="158290"/>
                  </a:cubicBezTo>
                  <a:lnTo>
                    <a:pt x="0" y="117065"/>
                  </a:lnTo>
                  <a:cubicBezTo>
                    <a:pt x="0" y="52412"/>
                    <a:pt x="52412" y="0"/>
                    <a:pt x="1170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953848" cy="303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4144" y="7094543"/>
            <a:ext cx="3372811" cy="2308786"/>
            <a:chOff x="0" y="0"/>
            <a:chExt cx="953848" cy="6529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53848" cy="652937"/>
            </a:xfrm>
            <a:custGeom>
              <a:avLst/>
              <a:gdLst/>
              <a:ahLst/>
              <a:cxnLst/>
              <a:rect r="r" b="b" t="t" l="l"/>
              <a:pathLst>
                <a:path h="652937" w="953848">
                  <a:moveTo>
                    <a:pt x="117065" y="0"/>
                  </a:moveTo>
                  <a:lnTo>
                    <a:pt x="836783" y="0"/>
                  </a:lnTo>
                  <a:cubicBezTo>
                    <a:pt x="901437" y="0"/>
                    <a:pt x="953848" y="52412"/>
                    <a:pt x="953848" y="117065"/>
                  </a:cubicBezTo>
                  <a:lnTo>
                    <a:pt x="953848" y="535872"/>
                  </a:lnTo>
                  <a:cubicBezTo>
                    <a:pt x="953848" y="600525"/>
                    <a:pt x="901437" y="652937"/>
                    <a:pt x="836783" y="652937"/>
                  </a:cubicBezTo>
                  <a:lnTo>
                    <a:pt x="117065" y="652937"/>
                  </a:lnTo>
                  <a:cubicBezTo>
                    <a:pt x="52412" y="652937"/>
                    <a:pt x="0" y="600525"/>
                    <a:pt x="0" y="535872"/>
                  </a:cubicBezTo>
                  <a:lnTo>
                    <a:pt x="0" y="117065"/>
                  </a:lnTo>
                  <a:cubicBezTo>
                    <a:pt x="0" y="52412"/>
                    <a:pt x="52412" y="0"/>
                    <a:pt x="1170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953848" cy="681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16082184" y="402189"/>
            <a:ext cx="1790348" cy="1640610"/>
          </a:xfrm>
          <a:custGeom>
            <a:avLst/>
            <a:gdLst/>
            <a:ahLst/>
            <a:cxnLst/>
            <a:rect r="r" b="b" t="t" l="l"/>
            <a:pathLst>
              <a:path h="1640610" w="1790348">
                <a:moveTo>
                  <a:pt x="1790348" y="0"/>
                </a:moveTo>
                <a:lnTo>
                  <a:pt x="0" y="0"/>
                </a:lnTo>
                <a:lnTo>
                  <a:pt x="0" y="1640610"/>
                </a:lnTo>
                <a:lnTo>
                  <a:pt x="1790348" y="1640610"/>
                </a:lnTo>
                <a:lnTo>
                  <a:pt x="17903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436065" y="3524243"/>
            <a:ext cx="3372811" cy="973656"/>
            <a:chOff x="0" y="0"/>
            <a:chExt cx="953848" cy="2753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53848" cy="275355"/>
            </a:xfrm>
            <a:custGeom>
              <a:avLst/>
              <a:gdLst/>
              <a:ahLst/>
              <a:cxnLst/>
              <a:rect r="r" b="b" t="t" l="l"/>
              <a:pathLst>
                <a:path h="275355" w="953848">
                  <a:moveTo>
                    <a:pt x="117065" y="0"/>
                  </a:moveTo>
                  <a:lnTo>
                    <a:pt x="836783" y="0"/>
                  </a:lnTo>
                  <a:cubicBezTo>
                    <a:pt x="901437" y="0"/>
                    <a:pt x="953848" y="52412"/>
                    <a:pt x="953848" y="117065"/>
                  </a:cubicBezTo>
                  <a:lnTo>
                    <a:pt x="953848" y="158290"/>
                  </a:lnTo>
                  <a:cubicBezTo>
                    <a:pt x="953848" y="222943"/>
                    <a:pt x="901437" y="275355"/>
                    <a:pt x="836783" y="275355"/>
                  </a:cubicBezTo>
                  <a:lnTo>
                    <a:pt x="117065" y="275355"/>
                  </a:lnTo>
                  <a:cubicBezTo>
                    <a:pt x="52412" y="275355"/>
                    <a:pt x="0" y="222943"/>
                    <a:pt x="0" y="158290"/>
                  </a:cubicBezTo>
                  <a:lnTo>
                    <a:pt x="0" y="117065"/>
                  </a:lnTo>
                  <a:cubicBezTo>
                    <a:pt x="0" y="52412"/>
                    <a:pt x="52412" y="0"/>
                    <a:pt x="1170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953848" cy="303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436065" y="4714343"/>
            <a:ext cx="3372811" cy="973656"/>
            <a:chOff x="0" y="0"/>
            <a:chExt cx="953848" cy="2753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53848" cy="275355"/>
            </a:xfrm>
            <a:custGeom>
              <a:avLst/>
              <a:gdLst/>
              <a:ahLst/>
              <a:cxnLst/>
              <a:rect r="r" b="b" t="t" l="l"/>
              <a:pathLst>
                <a:path h="275355" w="953848">
                  <a:moveTo>
                    <a:pt x="117065" y="0"/>
                  </a:moveTo>
                  <a:lnTo>
                    <a:pt x="836783" y="0"/>
                  </a:lnTo>
                  <a:cubicBezTo>
                    <a:pt x="901437" y="0"/>
                    <a:pt x="953848" y="52412"/>
                    <a:pt x="953848" y="117065"/>
                  </a:cubicBezTo>
                  <a:lnTo>
                    <a:pt x="953848" y="158290"/>
                  </a:lnTo>
                  <a:cubicBezTo>
                    <a:pt x="953848" y="222943"/>
                    <a:pt x="901437" y="275355"/>
                    <a:pt x="836783" y="275355"/>
                  </a:cubicBezTo>
                  <a:lnTo>
                    <a:pt x="117065" y="275355"/>
                  </a:lnTo>
                  <a:cubicBezTo>
                    <a:pt x="52412" y="275355"/>
                    <a:pt x="0" y="222943"/>
                    <a:pt x="0" y="158290"/>
                  </a:cubicBezTo>
                  <a:lnTo>
                    <a:pt x="0" y="117065"/>
                  </a:lnTo>
                  <a:cubicBezTo>
                    <a:pt x="0" y="52412"/>
                    <a:pt x="52412" y="0"/>
                    <a:pt x="1170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953848" cy="303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436065" y="5904443"/>
            <a:ext cx="3372811" cy="973656"/>
            <a:chOff x="0" y="0"/>
            <a:chExt cx="953848" cy="2753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53848" cy="275355"/>
            </a:xfrm>
            <a:custGeom>
              <a:avLst/>
              <a:gdLst/>
              <a:ahLst/>
              <a:cxnLst/>
              <a:rect r="r" b="b" t="t" l="l"/>
              <a:pathLst>
                <a:path h="275355" w="953848">
                  <a:moveTo>
                    <a:pt x="117065" y="0"/>
                  </a:moveTo>
                  <a:lnTo>
                    <a:pt x="836783" y="0"/>
                  </a:lnTo>
                  <a:cubicBezTo>
                    <a:pt x="901437" y="0"/>
                    <a:pt x="953848" y="52412"/>
                    <a:pt x="953848" y="117065"/>
                  </a:cubicBezTo>
                  <a:lnTo>
                    <a:pt x="953848" y="158290"/>
                  </a:lnTo>
                  <a:cubicBezTo>
                    <a:pt x="953848" y="222943"/>
                    <a:pt x="901437" y="275355"/>
                    <a:pt x="836783" y="275355"/>
                  </a:cubicBezTo>
                  <a:lnTo>
                    <a:pt x="117065" y="275355"/>
                  </a:lnTo>
                  <a:cubicBezTo>
                    <a:pt x="52412" y="275355"/>
                    <a:pt x="0" y="222943"/>
                    <a:pt x="0" y="158290"/>
                  </a:cubicBezTo>
                  <a:lnTo>
                    <a:pt x="0" y="117065"/>
                  </a:lnTo>
                  <a:cubicBezTo>
                    <a:pt x="0" y="52412"/>
                    <a:pt x="52412" y="0"/>
                    <a:pt x="1170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953848" cy="303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09236" y="1561770"/>
            <a:ext cx="12044081" cy="5532773"/>
            <a:chOff x="0" y="0"/>
            <a:chExt cx="3406128" cy="15646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06128" cy="1564697"/>
            </a:xfrm>
            <a:custGeom>
              <a:avLst/>
              <a:gdLst/>
              <a:ahLst/>
              <a:cxnLst/>
              <a:rect r="r" b="b" t="t" l="l"/>
              <a:pathLst>
                <a:path h="1564697" w="3406128">
                  <a:moveTo>
                    <a:pt x="32783" y="0"/>
                  </a:moveTo>
                  <a:lnTo>
                    <a:pt x="3373345" y="0"/>
                  </a:lnTo>
                  <a:cubicBezTo>
                    <a:pt x="3391451" y="0"/>
                    <a:pt x="3406128" y="14677"/>
                    <a:pt x="3406128" y="32783"/>
                  </a:cubicBezTo>
                  <a:lnTo>
                    <a:pt x="3406128" y="1531914"/>
                  </a:lnTo>
                  <a:cubicBezTo>
                    <a:pt x="3406128" y="1550019"/>
                    <a:pt x="3391451" y="1564697"/>
                    <a:pt x="3373345" y="1564697"/>
                  </a:cubicBezTo>
                  <a:lnTo>
                    <a:pt x="32783" y="1564697"/>
                  </a:lnTo>
                  <a:cubicBezTo>
                    <a:pt x="14677" y="1564697"/>
                    <a:pt x="0" y="1550019"/>
                    <a:pt x="0" y="1531914"/>
                  </a:cubicBezTo>
                  <a:lnTo>
                    <a:pt x="0" y="32783"/>
                  </a:lnTo>
                  <a:cubicBezTo>
                    <a:pt x="0" y="14677"/>
                    <a:pt x="14677" y="0"/>
                    <a:pt x="327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3406128" cy="1593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648537" y="3524243"/>
            <a:ext cx="3372811" cy="2653669"/>
            <a:chOff x="0" y="0"/>
            <a:chExt cx="953848" cy="7504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53848" cy="750471"/>
            </a:xfrm>
            <a:custGeom>
              <a:avLst/>
              <a:gdLst/>
              <a:ahLst/>
              <a:cxnLst/>
              <a:rect r="r" b="b" t="t" l="l"/>
              <a:pathLst>
                <a:path h="750471" w="953848">
                  <a:moveTo>
                    <a:pt x="117065" y="0"/>
                  </a:moveTo>
                  <a:lnTo>
                    <a:pt x="836783" y="0"/>
                  </a:lnTo>
                  <a:cubicBezTo>
                    <a:pt x="901437" y="0"/>
                    <a:pt x="953848" y="52412"/>
                    <a:pt x="953848" y="117065"/>
                  </a:cubicBezTo>
                  <a:lnTo>
                    <a:pt x="953848" y="633406"/>
                  </a:lnTo>
                  <a:cubicBezTo>
                    <a:pt x="953848" y="698059"/>
                    <a:pt x="901437" y="750471"/>
                    <a:pt x="836783" y="750471"/>
                  </a:cubicBezTo>
                  <a:lnTo>
                    <a:pt x="117065" y="750471"/>
                  </a:lnTo>
                  <a:cubicBezTo>
                    <a:pt x="52412" y="750471"/>
                    <a:pt x="0" y="698059"/>
                    <a:pt x="0" y="633406"/>
                  </a:cubicBezTo>
                  <a:lnTo>
                    <a:pt x="0" y="117065"/>
                  </a:lnTo>
                  <a:cubicBezTo>
                    <a:pt x="0" y="52412"/>
                    <a:pt x="52412" y="0"/>
                    <a:pt x="1170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953848" cy="779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true" flipV="false" rot="0">
            <a:off x="14727069" y="481898"/>
            <a:ext cx="1138441" cy="1150997"/>
          </a:xfrm>
          <a:custGeom>
            <a:avLst/>
            <a:gdLst/>
            <a:ahLst/>
            <a:cxnLst/>
            <a:rect r="r" b="b" t="t" l="l"/>
            <a:pathLst>
              <a:path h="1150997" w="1138441">
                <a:moveTo>
                  <a:pt x="1138441" y="0"/>
                </a:moveTo>
                <a:lnTo>
                  <a:pt x="0" y="0"/>
                </a:lnTo>
                <a:lnTo>
                  <a:pt x="0" y="1150998"/>
                </a:lnTo>
                <a:lnTo>
                  <a:pt x="1138441" y="1150998"/>
                </a:lnTo>
                <a:lnTo>
                  <a:pt x="11384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648537" y="690406"/>
            <a:ext cx="861858" cy="871364"/>
          </a:xfrm>
          <a:custGeom>
            <a:avLst/>
            <a:gdLst/>
            <a:ahLst/>
            <a:cxnLst/>
            <a:rect r="r" b="b" t="t" l="l"/>
            <a:pathLst>
              <a:path h="871364" w="861858">
                <a:moveTo>
                  <a:pt x="0" y="0"/>
                </a:moveTo>
                <a:lnTo>
                  <a:pt x="861858" y="0"/>
                </a:lnTo>
                <a:lnTo>
                  <a:pt x="861858" y="871364"/>
                </a:lnTo>
                <a:lnTo>
                  <a:pt x="0" y="871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7160390" y="1857665"/>
            <a:ext cx="861858" cy="871364"/>
          </a:xfrm>
          <a:custGeom>
            <a:avLst/>
            <a:gdLst/>
            <a:ahLst/>
            <a:cxnLst/>
            <a:rect r="r" b="b" t="t" l="l"/>
            <a:pathLst>
              <a:path h="871364" w="861858">
                <a:moveTo>
                  <a:pt x="0" y="0"/>
                </a:moveTo>
                <a:lnTo>
                  <a:pt x="861858" y="0"/>
                </a:lnTo>
                <a:lnTo>
                  <a:pt x="861858" y="871364"/>
                </a:lnTo>
                <a:lnTo>
                  <a:pt x="0" y="871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340453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28700" y="1561770"/>
            <a:ext cx="11563908" cy="5283339"/>
          </a:xfrm>
          <a:custGeom>
            <a:avLst/>
            <a:gdLst/>
            <a:ahLst/>
            <a:cxnLst/>
            <a:rect r="r" b="b" t="t" l="l"/>
            <a:pathLst>
              <a:path h="5283339" w="11563908">
                <a:moveTo>
                  <a:pt x="0" y="0"/>
                </a:moveTo>
                <a:lnTo>
                  <a:pt x="11563908" y="0"/>
                </a:lnTo>
                <a:lnTo>
                  <a:pt x="11563908" y="5283339"/>
                </a:lnTo>
                <a:lnTo>
                  <a:pt x="0" y="52833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162" r="0" b="-1162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720089" y="7305365"/>
            <a:ext cx="11301259" cy="1525670"/>
          </a:xfrm>
          <a:custGeom>
            <a:avLst/>
            <a:gdLst/>
            <a:ahLst/>
            <a:cxnLst/>
            <a:rect r="r" b="b" t="t" l="l"/>
            <a:pathLst>
              <a:path h="1525670" w="11301259">
                <a:moveTo>
                  <a:pt x="0" y="0"/>
                </a:moveTo>
                <a:lnTo>
                  <a:pt x="11301259" y="0"/>
                </a:lnTo>
                <a:lnTo>
                  <a:pt x="11301259" y="1525670"/>
                </a:lnTo>
                <a:lnTo>
                  <a:pt x="0" y="1525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78704" y="6901916"/>
            <a:ext cx="2189447" cy="2332568"/>
          </a:xfrm>
          <a:custGeom>
            <a:avLst/>
            <a:gdLst/>
            <a:ahLst/>
            <a:cxnLst/>
            <a:rect r="r" b="b" t="t" l="l"/>
            <a:pathLst>
              <a:path h="2332568" w="2189447">
                <a:moveTo>
                  <a:pt x="0" y="0"/>
                </a:moveTo>
                <a:lnTo>
                  <a:pt x="2189447" y="0"/>
                </a:lnTo>
                <a:lnTo>
                  <a:pt x="2189447" y="2332568"/>
                </a:lnTo>
                <a:lnTo>
                  <a:pt x="0" y="23325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079466" y="3675689"/>
            <a:ext cx="2814361" cy="2502223"/>
          </a:xfrm>
          <a:custGeom>
            <a:avLst/>
            <a:gdLst/>
            <a:ahLst/>
            <a:cxnLst/>
            <a:rect r="r" b="b" t="t" l="l"/>
            <a:pathLst>
              <a:path h="2502223" w="2814361">
                <a:moveTo>
                  <a:pt x="0" y="0"/>
                </a:moveTo>
                <a:lnTo>
                  <a:pt x="2814361" y="0"/>
                </a:lnTo>
                <a:lnTo>
                  <a:pt x="2814361" y="2502223"/>
                </a:lnTo>
                <a:lnTo>
                  <a:pt x="0" y="2502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334144" y="3731036"/>
            <a:ext cx="3311017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Health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4144" y="4921136"/>
            <a:ext cx="3311017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Rest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34144" y="6111237"/>
            <a:ext cx="3311017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Travel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436065" y="3731036"/>
            <a:ext cx="3311017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Love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436065" y="4921136"/>
            <a:ext cx="3311017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Friends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436065" y="6111237"/>
            <a:ext cx="3311017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Family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470518" y="7301337"/>
            <a:ext cx="3276563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Talent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542301" y="6111237"/>
            <a:ext cx="3311017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Beauty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76754" y="7301337"/>
            <a:ext cx="3276563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Trends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682990" y="7301337"/>
            <a:ext cx="3276563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Excitement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682990" y="8491437"/>
            <a:ext cx="3276563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Safety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056" y="228369"/>
            <a:ext cx="13443530" cy="142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1"/>
              </a:lnSpc>
            </a:pPr>
            <a:r>
              <a:rPr lang="en-US" sz="4651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What is the total monthly payroll processed?</a:t>
            </a:r>
          </a:p>
          <a:p>
            <a:pPr algn="l" marL="0" indent="0" lvl="0">
              <a:lnSpc>
                <a:spcPts val="5581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344" y="946728"/>
            <a:ext cx="8752736" cy="8123403"/>
          </a:xfrm>
          <a:custGeom>
            <a:avLst/>
            <a:gdLst/>
            <a:ahLst/>
            <a:cxnLst/>
            <a:rect r="r" b="b" t="t" l="l"/>
            <a:pathLst>
              <a:path h="8123403" w="8752736">
                <a:moveTo>
                  <a:pt x="0" y="0"/>
                </a:moveTo>
                <a:lnTo>
                  <a:pt x="8752736" y="0"/>
                </a:lnTo>
                <a:lnTo>
                  <a:pt x="8752736" y="8123403"/>
                </a:lnTo>
                <a:lnTo>
                  <a:pt x="0" y="8123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55" r="-23255" b="-305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8229600"/>
            <a:ext cx="8873959" cy="1681062"/>
          </a:xfrm>
          <a:custGeom>
            <a:avLst/>
            <a:gdLst/>
            <a:ahLst/>
            <a:cxnLst/>
            <a:rect r="r" b="b" t="t" l="l"/>
            <a:pathLst>
              <a:path h="1681062" w="8873959">
                <a:moveTo>
                  <a:pt x="0" y="0"/>
                </a:moveTo>
                <a:lnTo>
                  <a:pt x="8873959" y="0"/>
                </a:lnTo>
                <a:lnTo>
                  <a:pt x="8873959" y="1681062"/>
                </a:lnTo>
                <a:lnTo>
                  <a:pt x="0" y="1681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9" t="0" r="-2661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89606" y="1485900"/>
            <a:ext cx="5372508" cy="6202030"/>
          </a:xfrm>
          <a:custGeom>
            <a:avLst/>
            <a:gdLst/>
            <a:ahLst/>
            <a:cxnLst/>
            <a:rect r="r" b="b" t="t" l="l"/>
            <a:pathLst>
              <a:path h="6202030" w="5372508">
                <a:moveTo>
                  <a:pt x="0" y="0"/>
                </a:moveTo>
                <a:lnTo>
                  <a:pt x="5372508" y="0"/>
                </a:lnTo>
                <a:lnTo>
                  <a:pt x="5372508" y="6202030"/>
                </a:lnTo>
                <a:lnTo>
                  <a:pt x="0" y="6202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4180" y="7174880"/>
            <a:ext cx="1878589" cy="3112120"/>
          </a:xfrm>
          <a:custGeom>
            <a:avLst/>
            <a:gdLst/>
            <a:ahLst/>
            <a:cxnLst/>
            <a:rect r="r" b="b" t="t" l="l"/>
            <a:pathLst>
              <a:path h="3112120" w="1878589">
                <a:moveTo>
                  <a:pt x="0" y="0"/>
                </a:moveTo>
                <a:lnTo>
                  <a:pt x="1878589" y="0"/>
                </a:lnTo>
                <a:lnTo>
                  <a:pt x="1878589" y="3112120"/>
                </a:lnTo>
                <a:lnTo>
                  <a:pt x="0" y="3112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260900"/>
            <a:ext cx="9636238" cy="5685380"/>
          </a:xfrm>
          <a:custGeom>
            <a:avLst/>
            <a:gdLst/>
            <a:ahLst/>
            <a:cxnLst/>
            <a:rect r="r" b="b" t="t" l="l"/>
            <a:pathLst>
              <a:path h="5685380" w="9636238">
                <a:moveTo>
                  <a:pt x="0" y="0"/>
                </a:moveTo>
                <a:lnTo>
                  <a:pt x="9636238" y="0"/>
                </a:lnTo>
                <a:lnTo>
                  <a:pt x="9636238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29595" y="7174880"/>
            <a:ext cx="7934532" cy="2384583"/>
          </a:xfrm>
          <a:custGeom>
            <a:avLst/>
            <a:gdLst/>
            <a:ahLst/>
            <a:cxnLst/>
            <a:rect r="r" b="b" t="t" l="l"/>
            <a:pathLst>
              <a:path h="2384583" w="7934532">
                <a:moveTo>
                  <a:pt x="0" y="0"/>
                </a:moveTo>
                <a:lnTo>
                  <a:pt x="7934532" y="0"/>
                </a:lnTo>
                <a:lnTo>
                  <a:pt x="7934532" y="2384583"/>
                </a:lnTo>
                <a:lnTo>
                  <a:pt x="0" y="2384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43" t="-18357" r="-23998" b="-1927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74215" y="2043140"/>
            <a:ext cx="3489912" cy="3001324"/>
          </a:xfrm>
          <a:custGeom>
            <a:avLst/>
            <a:gdLst/>
            <a:ahLst/>
            <a:cxnLst/>
            <a:rect r="r" b="b" t="t" l="l"/>
            <a:pathLst>
              <a:path h="3001324" w="3489912">
                <a:moveTo>
                  <a:pt x="0" y="0"/>
                </a:moveTo>
                <a:lnTo>
                  <a:pt x="3489912" y="0"/>
                </a:lnTo>
                <a:lnTo>
                  <a:pt x="3489912" y="3001324"/>
                </a:lnTo>
                <a:lnTo>
                  <a:pt x="0" y="3001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446" y="297535"/>
            <a:ext cx="12501357" cy="1203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sz="3917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What is the average bonus given per department?</a:t>
            </a:r>
          </a:p>
          <a:p>
            <a:pPr algn="l" marL="0" indent="0" lvl="0">
              <a:lnSpc>
                <a:spcPts val="47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5770" y="1247574"/>
            <a:ext cx="8278598" cy="5908849"/>
          </a:xfrm>
          <a:custGeom>
            <a:avLst/>
            <a:gdLst/>
            <a:ahLst/>
            <a:cxnLst/>
            <a:rect r="r" b="b" t="t" l="l"/>
            <a:pathLst>
              <a:path h="5908849" w="8278598">
                <a:moveTo>
                  <a:pt x="0" y="0"/>
                </a:moveTo>
                <a:lnTo>
                  <a:pt x="8278598" y="0"/>
                </a:lnTo>
                <a:lnTo>
                  <a:pt x="8278598" y="5908849"/>
                </a:lnTo>
                <a:lnTo>
                  <a:pt x="0" y="590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5303" y="6334377"/>
            <a:ext cx="8965734" cy="3952623"/>
          </a:xfrm>
          <a:custGeom>
            <a:avLst/>
            <a:gdLst/>
            <a:ahLst/>
            <a:cxnLst/>
            <a:rect r="r" b="b" t="t" l="l"/>
            <a:pathLst>
              <a:path h="3952623" w="8965734">
                <a:moveTo>
                  <a:pt x="0" y="0"/>
                </a:moveTo>
                <a:lnTo>
                  <a:pt x="8965734" y="0"/>
                </a:lnTo>
                <a:lnTo>
                  <a:pt x="8965734" y="3952623"/>
                </a:lnTo>
                <a:lnTo>
                  <a:pt x="0" y="3952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058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52033" y="1400772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83586" y="7375498"/>
            <a:ext cx="2311483" cy="2682100"/>
          </a:xfrm>
          <a:custGeom>
            <a:avLst/>
            <a:gdLst/>
            <a:ahLst/>
            <a:cxnLst/>
            <a:rect r="r" b="b" t="t" l="l"/>
            <a:pathLst>
              <a:path h="2682100" w="2311483">
                <a:moveTo>
                  <a:pt x="0" y="0"/>
                </a:moveTo>
                <a:lnTo>
                  <a:pt x="2311483" y="0"/>
                </a:lnTo>
                <a:lnTo>
                  <a:pt x="2311483" y="2682100"/>
                </a:lnTo>
                <a:lnTo>
                  <a:pt x="0" y="2682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896" y="422082"/>
            <a:ext cx="12501357" cy="60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sz="3917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Which department receives the highest total bonuses?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8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635" y="1455686"/>
            <a:ext cx="11301259" cy="4223846"/>
          </a:xfrm>
          <a:custGeom>
            <a:avLst/>
            <a:gdLst/>
            <a:ahLst/>
            <a:cxnLst/>
            <a:rect r="r" b="b" t="t" l="l"/>
            <a:pathLst>
              <a:path h="4223846" w="11301259">
                <a:moveTo>
                  <a:pt x="0" y="0"/>
                </a:moveTo>
                <a:lnTo>
                  <a:pt x="11301259" y="0"/>
                </a:lnTo>
                <a:lnTo>
                  <a:pt x="11301259" y="4223845"/>
                </a:lnTo>
                <a:lnTo>
                  <a:pt x="0" y="422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9062" y="1028700"/>
            <a:ext cx="3725764" cy="4114800"/>
          </a:xfrm>
          <a:custGeom>
            <a:avLst/>
            <a:gdLst/>
            <a:ahLst/>
            <a:cxnLst/>
            <a:rect r="r" b="b" t="t" l="l"/>
            <a:pathLst>
              <a:path h="4114800" w="3725764">
                <a:moveTo>
                  <a:pt x="0" y="0"/>
                </a:moveTo>
                <a:lnTo>
                  <a:pt x="3725764" y="0"/>
                </a:lnTo>
                <a:lnTo>
                  <a:pt x="3725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94021" y="5842633"/>
            <a:ext cx="8390805" cy="4291162"/>
          </a:xfrm>
          <a:custGeom>
            <a:avLst/>
            <a:gdLst/>
            <a:ahLst/>
            <a:cxnLst/>
            <a:rect r="r" b="b" t="t" l="l"/>
            <a:pathLst>
              <a:path h="4291162" w="8390805">
                <a:moveTo>
                  <a:pt x="0" y="0"/>
                </a:moveTo>
                <a:lnTo>
                  <a:pt x="8390805" y="0"/>
                </a:lnTo>
                <a:lnTo>
                  <a:pt x="8390805" y="4291162"/>
                </a:lnTo>
                <a:lnTo>
                  <a:pt x="0" y="4291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610" r="-20607" b="-2397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7939" y="5842633"/>
            <a:ext cx="4302548" cy="4114800"/>
          </a:xfrm>
          <a:custGeom>
            <a:avLst/>
            <a:gdLst/>
            <a:ahLst/>
            <a:cxnLst/>
            <a:rect r="r" b="b" t="t" l="l"/>
            <a:pathLst>
              <a:path h="4114800" w="4302548">
                <a:moveTo>
                  <a:pt x="0" y="0"/>
                </a:moveTo>
                <a:lnTo>
                  <a:pt x="4302547" y="0"/>
                </a:lnTo>
                <a:lnTo>
                  <a:pt x="43025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635" y="133350"/>
            <a:ext cx="13065536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1"/>
              </a:lnSpc>
              <a:spcBef>
                <a:spcPct val="0"/>
              </a:spcBef>
            </a:pP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What is the average value of total_amount after considering leave deductions?</a:t>
            </a:r>
          </a:p>
          <a:p>
            <a:pPr algn="l" marL="0" indent="0" lvl="0">
              <a:lnSpc>
                <a:spcPts val="4701"/>
              </a:lnSpc>
              <a:spcBef>
                <a:spcPct val="0"/>
              </a:spcBef>
            </a:pP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D0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1758" y="1500988"/>
            <a:ext cx="9186279" cy="5752907"/>
          </a:xfrm>
          <a:custGeom>
            <a:avLst/>
            <a:gdLst/>
            <a:ahLst/>
            <a:cxnLst/>
            <a:rect r="r" b="b" t="t" l="l"/>
            <a:pathLst>
              <a:path h="5752907" w="9186279">
                <a:moveTo>
                  <a:pt x="0" y="0"/>
                </a:moveTo>
                <a:lnTo>
                  <a:pt x="9186278" y="0"/>
                </a:lnTo>
                <a:lnTo>
                  <a:pt x="9186278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11886" y="7397900"/>
            <a:ext cx="9472569" cy="2753213"/>
          </a:xfrm>
          <a:custGeom>
            <a:avLst/>
            <a:gdLst/>
            <a:ahLst/>
            <a:cxnLst/>
            <a:rect r="r" b="b" t="t" l="l"/>
            <a:pathLst>
              <a:path h="2753213" w="9472569">
                <a:moveTo>
                  <a:pt x="0" y="0"/>
                </a:moveTo>
                <a:lnTo>
                  <a:pt x="9472569" y="0"/>
                </a:lnTo>
                <a:lnTo>
                  <a:pt x="9472569" y="2753213"/>
                </a:lnTo>
                <a:lnTo>
                  <a:pt x="0" y="2753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90" t="-5564" r="-13632" b="-95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1104" y="2222102"/>
            <a:ext cx="4436167" cy="4868221"/>
          </a:xfrm>
          <a:custGeom>
            <a:avLst/>
            <a:gdLst/>
            <a:ahLst/>
            <a:cxnLst/>
            <a:rect r="r" b="b" t="t" l="l"/>
            <a:pathLst>
              <a:path h="4868221" w="4436167">
                <a:moveTo>
                  <a:pt x="0" y="0"/>
                </a:moveTo>
                <a:lnTo>
                  <a:pt x="4436166" y="0"/>
                </a:lnTo>
                <a:lnTo>
                  <a:pt x="4436166" y="4868221"/>
                </a:lnTo>
                <a:lnTo>
                  <a:pt x="0" y="4868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7436" y="1135815"/>
            <a:ext cx="1723503" cy="1557420"/>
          </a:xfrm>
          <a:custGeom>
            <a:avLst/>
            <a:gdLst/>
            <a:ahLst/>
            <a:cxnLst/>
            <a:rect r="r" b="b" t="t" l="l"/>
            <a:pathLst>
              <a:path h="1557420" w="1723503">
                <a:moveTo>
                  <a:pt x="0" y="0"/>
                </a:moveTo>
                <a:lnTo>
                  <a:pt x="1723502" y="0"/>
                </a:lnTo>
                <a:lnTo>
                  <a:pt x="1723502" y="1557420"/>
                </a:lnTo>
                <a:lnTo>
                  <a:pt x="0" y="1557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04" y="7397900"/>
            <a:ext cx="2670930" cy="2750958"/>
          </a:xfrm>
          <a:custGeom>
            <a:avLst/>
            <a:gdLst/>
            <a:ahLst/>
            <a:cxnLst/>
            <a:rect r="r" b="b" t="t" l="l"/>
            <a:pathLst>
              <a:path h="2750958" w="2670930">
                <a:moveTo>
                  <a:pt x="0" y="0"/>
                </a:moveTo>
                <a:lnTo>
                  <a:pt x="2670930" y="0"/>
                </a:lnTo>
                <a:lnTo>
                  <a:pt x="2670930" y="2750958"/>
                </a:lnTo>
                <a:lnTo>
                  <a:pt x="0" y="2750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2635" y="133350"/>
            <a:ext cx="13065536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1"/>
              </a:lnSpc>
              <a:spcBef>
                <a:spcPct val="0"/>
              </a:spcBef>
            </a:pP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ich ye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a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r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 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had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 the 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hi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g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h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st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 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n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u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mb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r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 of 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emp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lo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y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ee 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promo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tions?</a:t>
            </a:r>
          </a:p>
          <a:p>
            <a:pPr algn="l" marL="0" indent="0" lvl="0">
              <a:lnSpc>
                <a:spcPts val="47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8635" y="1744620"/>
            <a:ext cx="10820104" cy="6508142"/>
            <a:chOff x="0" y="0"/>
            <a:chExt cx="3029092" cy="1821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29092" cy="1821957"/>
            </a:xfrm>
            <a:custGeom>
              <a:avLst/>
              <a:gdLst/>
              <a:ahLst/>
              <a:cxnLst/>
              <a:rect r="r" b="b" t="t" l="l"/>
              <a:pathLst>
                <a:path h="1821957" w="3029092">
                  <a:moveTo>
                    <a:pt x="36491" y="0"/>
                  </a:moveTo>
                  <a:lnTo>
                    <a:pt x="2992601" y="0"/>
                  </a:lnTo>
                  <a:cubicBezTo>
                    <a:pt x="3012754" y="0"/>
                    <a:pt x="3029092" y="16338"/>
                    <a:pt x="3029092" y="36491"/>
                  </a:cubicBezTo>
                  <a:lnTo>
                    <a:pt x="3029092" y="1785465"/>
                  </a:lnTo>
                  <a:cubicBezTo>
                    <a:pt x="3029092" y="1805619"/>
                    <a:pt x="3012754" y="1821957"/>
                    <a:pt x="2992601" y="1821957"/>
                  </a:cubicBezTo>
                  <a:lnTo>
                    <a:pt x="36491" y="1821957"/>
                  </a:lnTo>
                  <a:cubicBezTo>
                    <a:pt x="16338" y="1821957"/>
                    <a:pt x="0" y="1805619"/>
                    <a:pt x="0" y="1785465"/>
                  </a:cubicBezTo>
                  <a:lnTo>
                    <a:pt x="0" y="36491"/>
                  </a:lnTo>
                  <a:cubicBezTo>
                    <a:pt x="0" y="16338"/>
                    <a:pt x="16338" y="0"/>
                    <a:pt x="364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029092" cy="1850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3898739" y="3212457"/>
            <a:ext cx="6308739" cy="6790228"/>
          </a:xfrm>
          <a:custGeom>
            <a:avLst/>
            <a:gdLst/>
            <a:ahLst/>
            <a:cxnLst/>
            <a:rect r="r" b="b" t="t" l="l"/>
            <a:pathLst>
              <a:path h="6790228" w="6308739">
                <a:moveTo>
                  <a:pt x="6308739" y="0"/>
                </a:moveTo>
                <a:lnTo>
                  <a:pt x="0" y="0"/>
                </a:lnTo>
                <a:lnTo>
                  <a:pt x="0" y="6790228"/>
                </a:lnTo>
                <a:lnTo>
                  <a:pt x="6308739" y="6790228"/>
                </a:lnTo>
                <a:lnTo>
                  <a:pt x="63087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89003" y="731104"/>
            <a:ext cx="4610806" cy="4962707"/>
          </a:xfrm>
          <a:custGeom>
            <a:avLst/>
            <a:gdLst/>
            <a:ahLst/>
            <a:cxnLst/>
            <a:rect r="r" b="b" t="t" l="l"/>
            <a:pathLst>
              <a:path h="4962707" w="4610806">
                <a:moveTo>
                  <a:pt x="0" y="0"/>
                </a:moveTo>
                <a:lnTo>
                  <a:pt x="4610805" y="0"/>
                </a:lnTo>
                <a:lnTo>
                  <a:pt x="4610805" y="4962706"/>
                </a:lnTo>
                <a:lnTo>
                  <a:pt x="0" y="496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4045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898739" y="2046848"/>
            <a:ext cx="5106714" cy="823663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948127" y="245329"/>
            <a:ext cx="760379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78635" y="3247236"/>
            <a:ext cx="10820104" cy="194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7"/>
              </a:lnSpc>
            </a:pPr>
            <a:r>
              <a:rPr lang="en-US" b="true" sz="3013" u="sng">
                <a:solidFill>
                  <a:srgbClr val="313E38"/>
                </a:solidFill>
                <a:latin typeface="Garet Bold"/>
                <a:ea typeface="Garet Bold"/>
                <a:cs typeface="Garet Bold"/>
                <a:sym typeface="Garet Bold"/>
              </a:rPr>
              <a:t>PURPOSE</a:t>
            </a:r>
            <a:r>
              <a:rPr lang="en-US" sz="3013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:The Employee Management System (EMS) is designed to streamline the management of employee data, job roles, and departmental information within an organization.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18628" y="5678996"/>
            <a:ext cx="10568241" cy="94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</a:pPr>
            <a:r>
              <a:rPr lang="en-US" sz="2937" b="true">
                <a:solidFill>
                  <a:srgbClr val="313E38"/>
                </a:solidFill>
                <a:latin typeface="Garet Bold"/>
                <a:ea typeface="Garet Bold"/>
                <a:cs typeface="Garet Bold"/>
                <a:sym typeface="Garet Bold"/>
              </a:rPr>
              <a:t>TOOLS USED: </a:t>
            </a:r>
            <a:r>
              <a:rPr lang="en-US" sz="2937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MY SQL, POWER POINT, CSV</a:t>
            </a:r>
          </a:p>
          <a:p>
            <a:pPr algn="ctr" marL="0" indent="0" lvl="0">
              <a:lnSpc>
                <a:spcPts val="38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518628" y="6578996"/>
            <a:ext cx="10568241" cy="94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</a:pPr>
            <a:r>
              <a:rPr lang="en-US" sz="2937" b="true">
                <a:solidFill>
                  <a:srgbClr val="313E38"/>
                </a:solidFill>
                <a:latin typeface="Garet Bold"/>
                <a:ea typeface="Garet Bold"/>
                <a:cs typeface="Garet Bold"/>
                <a:sym typeface="Garet Bold"/>
              </a:rPr>
              <a:t>DATA SOURCES: I</a:t>
            </a:r>
            <a:r>
              <a:rPr lang="en-US" sz="2937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nternal CSV datasets</a:t>
            </a:r>
          </a:p>
          <a:p>
            <a:pPr algn="ctr" marL="0" indent="0" lvl="0">
              <a:lnSpc>
                <a:spcPts val="381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8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053370" y="7065166"/>
            <a:ext cx="3646034" cy="3632776"/>
          </a:xfrm>
          <a:custGeom>
            <a:avLst/>
            <a:gdLst/>
            <a:ahLst/>
            <a:cxnLst/>
            <a:rect r="r" b="b" t="t" l="l"/>
            <a:pathLst>
              <a:path h="3632776" w="3646034">
                <a:moveTo>
                  <a:pt x="0" y="0"/>
                </a:moveTo>
                <a:lnTo>
                  <a:pt x="3646034" y="0"/>
                </a:lnTo>
                <a:lnTo>
                  <a:pt x="3646034" y="3632776"/>
                </a:lnTo>
                <a:lnTo>
                  <a:pt x="0" y="3632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7467" y="981075"/>
            <a:ext cx="8993537" cy="199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7"/>
              </a:lnSpc>
              <a:spcBef>
                <a:spcPct val="0"/>
              </a:spcBef>
            </a:pPr>
            <a:r>
              <a:rPr lang="en-US" sz="12839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7969" y="3557079"/>
            <a:ext cx="13450941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sz="3917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•SQL is a powerful tool for real-time business intelligence.</a:t>
            </a:r>
          </a:p>
          <a:p>
            <a:pPr algn="l">
              <a:lnSpc>
                <a:spcPts val="4701"/>
              </a:lnSpc>
            </a:pPr>
          </a:p>
          <a:p>
            <a:pPr algn="l" marL="0" indent="0" lvl="0">
              <a:lnSpc>
                <a:spcPts val="4701"/>
              </a:lnSpc>
              <a:spcBef>
                <a:spcPct val="0"/>
              </a:spcBef>
            </a:pPr>
            <a:r>
              <a:rPr lang="en-US" sz="3917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•Data relations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hi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ps, w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h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en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 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modeled properl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y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, can rev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eal tr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ends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 tha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t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 support data-driven decision-maki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n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g.</a:t>
            </a:r>
          </a:p>
          <a:p>
            <a:pPr algn="l" marL="0" indent="0" lvl="0">
              <a:lnSpc>
                <a:spcPts val="470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701"/>
              </a:lnSpc>
              <a:spcBef>
                <a:spcPct val="0"/>
              </a:spcBef>
            </a:pP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•Aut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omating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 HR an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alytics red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uces m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anual 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effor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t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 and incre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ases accuracy, ulti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m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ate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ly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 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enhancing op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r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a</a:t>
            </a:r>
            <a:r>
              <a:rPr lang="en-US" sz="3917" strike="noStrike" u="none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tional efficiency.</a:t>
            </a:r>
          </a:p>
          <a:p>
            <a:pPr algn="l" marL="0" indent="0" lvl="0">
              <a:lnSpc>
                <a:spcPts val="47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8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8170" y="98638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8" y="0"/>
                </a:lnTo>
                <a:lnTo>
                  <a:pt x="4947548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80288" y="2325277"/>
            <a:ext cx="6179069" cy="4114800"/>
          </a:xfrm>
          <a:custGeom>
            <a:avLst/>
            <a:gdLst/>
            <a:ahLst/>
            <a:cxnLst/>
            <a:rect r="r" b="b" t="t" l="l"/>
            <a:pathLst>
              <a:path h="4114800" w="6179069">
                <a:moveTo>
                  <a:pt x="0" y="0"/>
                </a:moveTo>
                <a:lnTo>
                  <a:pt x="6179069" y="0"/>
                </a:lnTo>
                <a:lnTo>
                  <a:pt x="61790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9357" y="5143500"/>
            <a:ext cx="5450727" cy="3462552"/>
          </a:xfrm>
          <a:custGeom>
            <a:avLst/>
            <a:gdLst/>
            <a:ahLst/>
            <a:cxnLst/>
            <a:rect r="r" b="b" t="t" l="l"/>
            <a:pathLst>
              <a:path h="3462552" w="5450727">
                <a:moveTo>
                  <a:pt x="0" y="0"/>
                </a:moveTo>
                <a:lnTo>
                  <a:pt x="5450727" y="0"/>
                </a:lnTo>
                <a:lnTo>
                  <a:pt x="5450727" y="3462552"/>
                </a:lnTo>
                <a:lnTo>
                  <a:pt x="0" y="3462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9081" y="2770711"/>
            <a:ext cx="10640005" cy="6469811"/>
            <a:chOff x="0" y="0"/>
            <a:chExt cx="2978673" cy="1811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8673" cy="1811226"/>
            </a:xfrm>
            <a:custGeom>
              <a:avLst/>
              <a:gdLst/>
              <a:ahLst/>
              <a:cxnLst/>
              <a:rect r="r" b="b" t="t" l="l"/>
              <a:pathLst>
                <a:path h="1811226" w="2978673">
                  <a:moveTo>
                    <a:pt x="37109" y="0"/>
                  </a:moveTo>
                  <a:lnTo>
                    <a:pt x="2941564" y="0"/>
                  </a:lnTo>
                  <a:cubicBezTo>
                    <a:pt x="2962059" y="0"/>
                    <a:pt x="2978673" y="16614"/>
                    <a:pt x="2978673" y="37109"/>
                  </a:cubicBezTo>
                  <a:lnTo>
                    <a:pt x="2978673" y="1774117"/>
                  </a:lnTo>
                  <a:cubicBezTo>
                    <a:pt x="2978673" y="1783959"/>
                    <a:pt x="2974764" y="1793398"/>
                    <a:pt x="2967804" y="1800357"/>
                  </a:cubicBezTo>
                  <a:cubicBezTo>
                    <a:pt x="2960845" y="1807316"/>
                    <a:pt x="2951406" y="1811226"/>
                    <a:pt x="2941564" y="1811226"/>
                  </a:cubicBezTo>
                  <a:lnTo>
                    <a:pt x="37109" y="1811226"/>
                  </a:lnTo>
                  <a:cubicBezTo>
                    <a:pt x="16614" y="1811226"/>
                    <a:pt x="0" y="1794612"/>
                    <a:pt x="0" y="1774117"/>
                  </a:cubicBezTo>
                  <a:lnTo>
                    <a:pt x="0" y="37109"/>
                  </a:lnTo>
                  <a:cubicBezTo>
                    <a:pt x="0" y="16614"/>
                    <a:pt x="16614" y="0"/>
                    <a:pt x="371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78673" cy="1839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02318" y="1593663"/>
            <a:ext cx="6583335" cy="7099675"/>
          </a:xfrm>
          <a:custGeom>
            <a:avLst/>
            <a:gdLst/>
            <a:ahLst/>
            <a:cxnLst/>
            <a:rect r="r" b="b" t="t" l="l"/>
            <a:pathLst>
              <a:path h="7099675" w="6583335">
                <a:moveTo>
                  <a:pt x="0" y="0"/>
                </a:moveTo>
                <a:lnTo>
                  <a:pt x="6583335" y="0"/>
                </a:lnTo>
                <a:lnTo>
                  <a:pt x="6583335" y="7099674"/>
                </a:lnTo>
                <a:lnTo>
                  <a:pt x="0" y="7099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4045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1488075" y="3042168"/>
          <a:ext cx="12134404" cy="6910527"/>
        </p:xfrm>
        <a:graphic>
          <a:graphicData uri="http://schemas.openxmlformats.org/presentationml/2006/ole">
            <p:oleObj imgW="14554200" imgH="93345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13681889" y="2050863"/>
            <a:ext cx="4606111" cy="5592408"/>
          </a:xfrm>
          <a:custGeom>
            <a:avLst/>
            <a:gdLst/>
            <a:ahLst/>
            <a:cxnLst/>
            <a:rect r="r" b="b" t="t" l="l"/>
            <a:pathLst>
              <a:path h="5592408" w="4606111">
                <a:moveTo>
                  <a:pt x="0" y="0"/>
                </a:moveTo>
                <a:lnTo>
                  <a:pt x="4606111" y="0"/>
                </a:lnTo>
                <a:lnTo>
                  <a:pt x="4606111" y="5592408"/>
                </a:lnTo>
                <a:lnTo>
                  <a:pt x="0" y="5592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65088"/>
            <a:ext cx="1025967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TABLE DESCRIPTIONS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12182"/>
            <a:ext cx="6500701" cy="6146118"/>
          </a:xfrm>
          <a:custGeom>
            <a:avLst/>
            <a:gdLst/>
            <a:ahLst/>
            <a:cxnLst/>
            <a:rect r="r" b="b" t="t" l="l"/>
            <a:pathLst>
              <a:path h="6146118" w="6500701">
                <a:moveTo>
                  <a:pt x="0" y="0"/>
                </a:moveTo>
                <a:lnTo>
                  <a:pt x="6500701" y="0"/>
                </a:lnTo>
                <a:lnTo>
                  <a:pt x="6500701" y="6146118"/>
                </a:lnTo>
                <a:lnTo>
                  <a:pt x="0" y="6146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6197" y="1511569"/>
            <a:ext cx="4963205" cy="3429123"/>
          </a:xfrm>
          <a:custGeom>
            <a:avLst/>
            <a:gdLst/>
            <a:ahLst/>
            <a:cxnLst/>
            <a:rect r="r" b="b" t="t" l="l"/>
            <a:pathLst>
              <a:path h="3429123" w="4963205">
                <a:moveTo>
                  <a:pt x="0" y="0"/>
                </a:moveTo>
                <a:lnTo>
                  <a:pt x="4963204" y="0"/>
                </a:lnTo>
                <a:lnTo>
                  <a:pt x="4963204" y="3429124"/>
                </a:lnTo>
                <a:lnTo>
                  <a:pt x="0" y="3429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02170" y="3662752"/>
            <a:ext cx="2676881" cy="1849481"/>
          </a:xfrm>
          <a:custGeom>
            <a:avLst/>
            <a:gdLst/>
            <a:ahLst/>
            <a:cxnLst/>
            <a:rect r="r" b="b" t="t" l="l"/>
            <a:pathLst>
              <a:path h="1849481" w="2676881">
                <a:moveTo>
                  <a:pt x="2676881" y="0"/>
                </a:moveTo>
                <a:lnTo>
                  <a:pt x="0" y="0"/>
                </a:lnTo>
                <a:lnTo>
                  <a:pt x="0" y="1849481"/>
                </a:lnTo>
                <a:lnTo>
                  <a:pt x="2676881" y="1849481"/>
                </a:lnTo>
                <a:lnTo>
                  <a:pt x="26768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63050" y="2750780"/>
            <a:ext cx="8096250" cy="6146118"/>
            <a:chOff x="0" y="0"/>
            <a:chExt cx="2266548" cy="17206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6548" cy="1720608"/>
            </a:xfrm>
            <a:custGeom>
              <a:avLst/>
              <a:gdLst/>
              <a:ahLst/>
              <a:cxnLst/>
              <a:rect r="r" b="b" t="t" l="l"/>
              <a:pathLst>
                <a:path h="1720608" w="2266548">
                  <a:moveTo>
                    <a:pt x="48768" y="0"/>
                  </a:moveTo>
                  <a:lnTo>
                    <a:pt x="2217780" y="0"/>
                  </a:lnTo>
                  <a:cubicBezTo>
                    <a:pt x="2244714" y="0"/>
                    <a:pt x="2266548" y="21834"/>
                    <a:pt x="2266548" y="48768"/>
                  </a:cubicBezTo>
                  <a:lnTo>
                    <a:pt x="2266548" y="1671840"/>
                  </a:lnTo>
                  <a:cubicBezTo>
                    <a:pt x="2266548" y="1698774"/>
                    <a:pt x="2244714" y="1720608"/>
                    <a:pt x="2217780" y="1720608"/>
                  </a:cubicBezTo>
                  <a:lnTo>
                    <a:pt x="48768" y="1720608"/>
                  </a:lnTo>
                  <a:cubicBezTo>
                    <a:pt x="35834" y="1720608"/>
                    <a:pt x="23430" y="1715470"/>
                    <a:pt x="14284" y="1706324"/>
                  </a:cubicBezTo>
                  <a:cubicBezTo>
                    <a:pt x="5138" y="1697178"/>
                    <a:pt x="0" y="1684774"/>
                    <a:pt x="0" y="1671840"/>
                  </a:cubicBezTo>
                  <a:lnTo>
                    <a:pt x="0" y="48768"/>
                  </a:lnTo>
                  <a:cubicBezTo>
                    <a:pt x="0" y="21834"/>
                    <a:pt x="21834" y="0"/>
                    <a:pt x="487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66548" cy="1749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4045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7093" y="930062"/>
            <a:ext cx="15281201" cy="8939503"/>
          </a:xfrm>
          <a:custGeom>
            <a:avLst/>
            <a:gdLst/>
            <a:ahLst/>
            <a:cxnLst/>
            <a:rect r="r" b="b" t="t" l="l"/>
            <a:pathLst>
              <a:path h="8939503" w="15281201">
                <a:moveTo>
                  <a:pt x="0" y="0"/>
                </a:moveTo>
                <a:lnTo>
                  <a:pt x="15281202" y="0"/>
                </a:lnTo>
                <a:lnTo>
                  <a:pt x="15281202" y="8939503"/>
                </a:lnTo>
                <a:lnTo>
                  <a:pt x="0" y="89395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81330" y="2304502"/>
            <a:ext cx="2237596" cy="2176570"/>
          </a:xfrm>
          <a:custGeom>
            <a:avLst/>
            <a:gdLst/>
            <a:ahLst/>
            <a:cxnLst/>
            <a:rect r="r" b="b" t="t" l="l"/>
            <a:pathLst>
              <a:path h="2176570" w="2237596">
                <a:moveTo>
                  <a:pt x="0" y="0"/>
                </a:moveTo>
                <a:lnTo>
                  <a:pt x="2237596" y="0"/>
                </a:lnTo>
                <a:lnTo>
                  <a:pt x="2237596" y="2176570"/>
                </a:lnTo>
                <a:lnTo>
                  <a:pt x="0" y="2176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44000" y="1361527"/>
            <a:ext cx="811530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ER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3687" y="1798270"/>
            <a:ext cx="7634865" cy="1109927"/>
            <a:chOff x="0" y="0"/>
            <a:chExt cx="2263502" cy="3290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3502" cy="329059"/>
            </a:xfrm>
            <a:custGeom>
              <a:avLst/>
              <a:gdLst/>
              <a:ahLst/>
              <a:cxnLst/>
              <a:rect r="r" b="b" t="t" l="l"/>
              <a:pathLst>
                <a:path h="329059" w="2263502">
                  <a:moveTo>
                    <a:pt x="51715" y="0"/>
                  </a:moveTo>
                  <a:lnTo>
                    <a:pt x="2211787" y="0"/>
                  </a:lnTo>
                  <a:cubicBezTo>
                    <a:pt x="2240348" y="0"/>
                    <a:pt x="2263502" y="23154"/>
                    <a:pt x="2263502" y="51715"/>
                  </a:cubicBezTo>
                  <a:lnTo>
                    <a:pt x="2263502" y="277344"/>
                  </a:lnTo>
                  <a:cubicBezTo>
                    <a:pt x="2263502" y="305906"/>
                    <a:pt x="2240348" y="329059"/>
                    <a:pt x="2211787" y="329059"/>
                  </a:cubicBezTo>
                  <a:lnTo>
                    <a:pt x="51715" y="329059"/>
                  </a:lnTo>
                  <a:cubicBezTo>
                    <a:pt x="23154" y="329059"/>
                    <a:pt x="0" y="305906"/>
                    <a:pt x="0" y="277344"/>
                  </a:cubicBezTo>
                  <a:lnTo>
                    <a:pt x="0" y="51715"/>
                  </a:lnTo>
                  <a:cubicBezTo>
                    <a:pt x="0" y="23154"/>
                    <a:pt x="23154" y="0"/>
                    <a:pt x="517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63502" cy="357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13687" y="4673033"/>
            <a:ext cx="7687629" cy="1109927"/>
            <a:chOff x="0" y="0"/>
            <a:chExt cx="2279145" cy="3290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79145" cy="329059"/>
            </a:xfrm>
            <a:custGeom>
              <a:avLst/>
              <a:gdLst/>
              <a:ahLst/>
              <a:cxnLst/>
              <a:rect r="r" b="b" t="t" l="l"/>
              <a:pathLst>
                <a:path h="329059" w="2279145">
                  <a:moveTo>
                    <a:pt x="51360" y="0"/>
                  </a:moveTo>
                  <a:lnTo>
                    <a:pt x="2227784" y="0"/>
                  </a:lnTo>
                  <a:cubicBezTo>
                    <a:pt x="2241406" y="0"/>
                    <a:pt x="2254470" y="5411"/>
                    <a:pt x="2264102" y="15043"/>
                  </a:cubicBezTo>
                  <a:cubicBezTo>
                    <a:pt x="2273734" y="24675"/>
                    <a:pt x="2279145" y="37739"/>
                    <a:pt x="2279145" y="51360"/>
                  </a:cubicBezTo>
                  <a:lnTo>
                    <a:pt x="2279145" y="277699"/>
                  </a:lnTo>
                  <a:cubicBezTo>
                    <a:pt x="2279145" y="291321"/>
                    <a:pt x="2273734" y="304384"/>
                    <a:pt x="2264102" y="314016"/>
                  </a:cubicBezTo>
                  <a:cubicBezTo>
                    <a:pt x="2254470" y="323648"/>
                    <a:pt x="2241406" y="329059"/>
                    <a:pt x="2227784" y="329059"/>
                  </a:cubicBezTo>
                  <a:lnTo>
                    <a:pt x="51360" y="329059"/>
                  </a:lnTo>
                  <a:cubicBezTo>
                    <a:pt x="37739" y="329059"/>
                    <a:pt x="24675" y="323648"/>
                    <a:pt x="15043" y="314016"/>
                  </a:cubicBezTo>
                  <a:cubicBezTo>
                    <a:pt x="5411" y="304384"/>
                    <a:pt x="0" y="291321"/>
                    <a:pt x="0" y="277699"/>
                  </a:cubicBezTo>
                  <a:lnTo>
                    <a:pt x="0" y="51360"/>
                  </a:lnTo>
                  <a:cubicBezTo>
                    <a:pt x="0" y="37739"/>
                    <a:pt x="5411" y="24675"/>
                    <a:pt x="15043" y="15043"/>
                  </a:cubicBezTo>
                  <a:cubicBezTo>
                    <a:pt x="24675" y="5411"/>
                    <a:pt x="37739" y="0"/>
                    <a:pt x="513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79145" cy="357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95447" y="6249685"/>
            <a:ext cx="7109568" cy="1109927"/>
            <a:chOff x="0" y="0"/>
            <a:chExt cx="2107768" cy="3290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7767" cy="329059"/>
            </a:xfrm>
            <a:custGeom>
              <a:avLst/>
              <a:gdLst/>
              <a:ahLst/>
              <a:cxnLst/>
              <a:rect r="r" b="b" t="t" l="l"/>
              <a:pathLst>
                <a:path h="329059" w="2107767">
                  <a:moveTo>
                    <a:pt x="55536" y="0"/>
                  </a:moveTo>
                  <a:lnTo>
                    <a:pt x="2052231" y="0"/>
                  </a:lnTo>
                  <a:cubicBezTo>
                    <a:pt x="2082903" y="0"/>
                    <a:pt x="2107767" y="24864"/>
                    <a:pt x="2107767" y="55536"/>
                  </a:cubicBezTo>
                  <a:lnTo>
                    <a:pt x="2107767" y="273523"/>
                  </a:lnTo>
                  <a:cubicBezTo>
                    <a:pt x="2107767" y="288252"/>
                    <a:pt x="2101916" y="302378"/>
                    <a:pt x="2091501" y="312793"/>
                  </a:cubicBezTo>
                  <a:cubicBezTo>
                    <a:pt x="2081086" y="323208"/>
                    <a:pt x="2066960" y="329059"/>
                    <a:pt x="2052231" y="329059"/>
                  </a:cubicBezTo>
                  <a:lnTo>
                    <a:pt x="55536" y="329059"/>
                  </a:lnTo>
                  <a:cubicBezTo>
                    <a:pt x="40807" y="329059"/>
                    <a:pt x="26681" y="323208"/>
                    <a:pt x="16266" y="312793"/>
                  </a:cubicBezTo>
                  <a:cubicBezTo>
                    <a:pt x="5851" y="302378"/>
                    <a:pt x="0" y="288252"/>
                    <a:pt x="0" y="273523"/>
                  </a:cubicBezTo>
                  <a:lnTo>
                    <a:pt x="0" y="55536"/>
                  </a:lnTo>
                  <a:cubicBezTo>
                    <a:pt x="0" y="40807"/>
                    <a:pt x="5851" y="26681"/>
                    <a:pt x="16266" y="16266"/>
                  </a:cubicBezTo>
                  <a:cubicBezTo>
                    <a:pt x="26681" y="5851"/>
                    <a:pt x="40807" y="0"/>
                    <a:pt x="555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107768" cy="357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72599" y="3246597"/>
            <a:ext cx="7109568" cy="1109927"/>
            <a:chOff x="0" y="0"/>
            <a:chExt cx="2107768" cy="3290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7767" cy="329059"/>
            </a:xfrm>
            <a:custGeom>
              <a:avLst/>
              <a:gdLst/>
              <a:ahLst/>
              <a:cxnLst/>
              <a:rect r="r" b="b" t="t" l="l"/>
              <a:pathLst>
                <a:path h="329059" w="2107767">
                  <a:moveTo>
                    <a:pt x="55536" y="0"/>
                  </a:moveTo>
                  <a:lnTo>
                    <a:pt x="2052231" y="0"/>
                  </a:lnTo>
                  <a:cubicBezTo>
                    <a:pt x="2082903" y="0"/>
                    <a:pt x="2107767" y="24864"/>
                    <a:pt x="2107767" y="55536"/>
                  </a:cubicBezTo>
                  <a:lnTo>
                    <a:pt x="2107767" y="273523"/>
                  </a:lnTo>
                  <a:cubicBezTo>
                    <a:pt x="2107767" y="288252"/>
                    <a:pt x="2101916" y="302378"/>
                    <a:pt x="2091501" y="312793"/>
                  </a:cubicBezTo>
                  <a:cubicBezTo>
                    <a:pt x="2081086" y="323208"/>
                    <a:pt x="2066960" y="329059"/>
                    <a:pt x="2052231" y="329059"/>
                  </a:cubicBezTo>
                  <a:lnTo>
                    <a:pt x="55536" y="329059"/>
                  </a:lnTo>
                  <a:cubicBezTo>
                    <a:pt x="40807" y="329059"/>
                    <a:pt x="26681" y="323208"/>
                    <a:pt x="16266" y="312793"/>
                  </a:cubicBezTo>
                  <a:cubicBezTo>
                    <a:pt x="5851" y="302378"/>
                    <a:pt x="0" y="288252"/>
                    <a:pt x="0" y="273523"/>
                  </a:cubicBezTo>
                  <a:lnTo>
                    <a:pt x="0" y="55536"/>
                  </a:lnTo>
                  <a:cubicBezTo>
                    <a:pt x="0" y="40807"/>
                    <a:pt x="5851" y="26681"/>
                    <a:pt x="16266" y="16266"/>
                  </a:cubicBezTo>
                  <a:cubicBezTo>
                    <a:pt x="26681" y="5851"/>
                    <a:pt x="40807" y="0"/>
                    <a:pt x="555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107768" cy="357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76919" y="8736239"/>
            <a:ext cx="7185488" cy="1211800"/>
            <a:chOff x="0" y="0"/>
            <a:chExt cx="2130276" cy="3592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30276" cy="359261"/>
            </a:xfrm>
            <a:custGeom>
              <a:avLst/>
              <a:gdLst/>
              <a:ahLst/>
              <a:cxnLst/>
              <a:rect r="r" b="b" t="t" l="l"/>
              <a:pathLst>
                <a:path h="359261" w="2130276">
                  <a:moveTo>
                    <a:pt x="54949" y="0"/>
                  </a:moveTo>
                  <a:lnTo>
                    <a:pt x="2075326" y="0"/>
                  </a:lnTo>
                  <a:cubicBezTo>
                    <a:pt x="2089900" y="0"/>
                    <a:pt x="2103876" y="5789"/>
                    <a:pt x="2114181" y="16094"/>
                  </a:cubicBezTo>
                  <a:cubicBezTo>
                    <a:pt x="2124486" y="26399"/>
                    <a:pt x="2130276" y="40376"/>
                    <a:pt x="2130276" y="54949"/>
                  </a:cubicBezTo>
                  <a:lnTo>
                    <a:pt x="2130276" y="304312"/>
                  </a:lnTo>
                  <a:cubicBezTo>
                    <a:pt x="2130276" y="318885"/>
                    <a:pt x="2124486" y="332862"/>
                    <a:pt x="2114181" y="343167"/>
                  </a:cubicBezTo>
                  <a:cubicBezTo>
                    <a:pt x="2103876" y="353472"/>
                    <a:pt x="2089900" y="359261"/>
                    <a:pt x="2075326" y="359261"/>
                  </a:cubicBezTo>
                  <a:lnTo>
                    <a:pt x="54949" y="359261"/>
                  </a:lnTo>
                  <a:cubicBezTo>
                    <a:pt x="40376" y="359261"/>
                    <a:pt x="26399" y="353472"/>
                    <a:pt x="16094" y="343167"/>
                  </a:cubicBezTo>
                  <a:cubicBezTo>
                    <a:pt x="5789" y="332862"/>
                    <a:pt x="0" y="318885"/>
                    <a:pt x="0" y="304312"/>
                  </a:cubicBezTo>
                  <a:lnTo>
                    <a:pt x="0" y="54949"/>
                  </a:lnTo>
                  <a:cubicBezTo>
                    <a:pt x="0" y="40376"/>
                    <a:pt x="5789" y="26399"/>
                    <a:pt x="16094" y="16094"/>
                  </a:cubicBezTo>
                  <a:cubicBezTo>
                    <a:pt x="26399" y="5789"/>
                    <a:pt x="40376" y="0"/>
                    <a:pt x="549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130276" cy="387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386183" y="7492962"/>
            <a:ext cx="7687629" cy="1109927"/>
            <a:chOff x="0" y="0"/>
            <a:chExt cx="2279145" cy="3290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79145" cy="329059"/>
            </a:xfrm>
            <a:custGeom>
              <a:avLst/>
              <a:gdLst/>
              <a:ahLst/>
              <a:cxnLst/>
              <a:rect r="r" b="b" t="t" l="l"/>
              <a:pathLst>
                <a:path h="329059" w="2279145">
                  <a:moveTo>
                    <a:pt x="51360" y="0"/>
                  </a:moveTo>
                  <a:lnTo>
                    <a:pt x="2227784" y="0"/>
                  </a:lnTo>
                  <a:cubicBezTo>
                    <a:pt x="2241406" y="0"/>
                    <a:pt x="2254470" y="5411"/>
                    <a:pt x="2264102" y="15043"/>
                  </a:cubicBezTo>
                  <a:cubicBezTo>
                    <a:pt x="2273734" y="24675"/>
                    <a:pt x="2279145" y="37739"/>
                    <a:pt x="2279145" y="51360"/>
                  </a:cubicBezTo>
                  <a:lnTo>
                    <a:pt x="2279145" y="277699"/>
                  </a:lnTo>
                  <a:cubicBezTo>
                    <a:pt x="2279145" y="291321"/>
                    <a:pt x="2273734" y="304384"/>
                    <a:pt x="2264102" y="314016"/>
                  </a:cubicBezTo>
                  <a:cubicBezTo>
                    <a:pt x="2254470" y="323648"/>
                    <a:pt x="2241406" y="329059"/>
                    <a:pt x="2227784" y="329059"/>
                  </a:cubicBezTo>
                  <a:lnTo>
                    <a:pt x="51360" y="329059"/>
                  </a:lnTo>
                  <a:cubicBezTo>
                    <a:pt x="37739" y="329059"/>
                    <a:pt x="24675" y="323648"/>
                    <a:pt x="15043" y="314016"/>
                  </a:cubicBezTo>
                  <a:cubicBezTo>
                    <a:pt x="5411" y="304384"/>
                    <a:pt x="0" y="291321"/>
                    <a:pt x="0" y="277699"/>
                  </a:cubicBezTo>
                  <a:lnTo>
                    <a:pt x="0" y="51360"/>
                  </a:lnTo>
                  <a:cubicBezTo>
                    <a:pt x="0" y="37739"/>
                    <a:pt x="5411" y="24675"/>
                    <a:pt x="15043" y="15043"/>
                  </a:cubicBezTo>
                  <a:cubicBezTo>
                    <a:pt x="24675" y="5411"/>
                    <a:pt x="37739" y="0"/>
                    <a:pt x="513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279145" cy="357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80416" y="651809"/>
            <a:ext cx="16228686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PROBLEM STATEMENT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33622" y="2080327"/>
            <a:ext cx="7385139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1. EMPLOYEE INSIGHTS</a:t>
            </a:r>
          </a:p>
          <a:p>
            <a:pPr algn="ctr">
              <a:lnSpc>
                <a:spcPts val="4160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-199663" y="-180624"/>
            <a:ext cx="2643416" cy="2633804"/>
          </a:xfrm>
          <a:custGeom>
            <a:avLst/>
            <a:gdLst/>
            <a:ahLst/>
            <a:cxnLst/>
            <a:rect r="r" b="b" t="t" l="l"/>
            <a:pathLst>
              <a:path h="2633804" w="2643416">
                <a:moveTo>
                  <a:pt x="0" y="0"/>
                </a:moveTo>
                <a:lnTo>
                  <a:pt x="2643416" y="0"/>
                </a:lnTo>
                <a:lnTo>
                  <a:pt x="2643416" y="2633804"/>
                </a:lnTo>
                <a:lnTo>
                  <a:pt x="0" y="263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15937592" y="7999995"/>
            <a:ext cx="2643416" cy="2633804"/>
          </a:xfrm>
          <a:custGeom>
            <a:avLst/>
            <a:gdLst/>
            <a:ahLst/>
            <a:cxnLst/>
            <a:rect r="r" b="b" t="t" l="l"/>
            <a:pathLst>
              <a:path h="2633804" w="2643416">
                <a:moveTo>
                  <a:pt x="0" y="0"/>
                </a:moveTo>
                <a:lnTo>
                  <a:pt x="2643416" y="0"/>
                </a:lnTo>
                <a:lnTo>
                  <a:pt x="2643416" y="2633803"/>
                </a:lnTo>
                <a:lnTo>
                  <a:pt x="0" y="2633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34045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758442" y="1933199"/>
            <a:ext cx="2036901" cy="2887360"/>
          </a:xfrm>
          <a:custGeom>
            <a:avLst/>
            <a:gdLst/>
            <a:ahLst/>
            <a:cxnLst/>
            <a:rect r="r" b="b" t="t" l="l"/>
            <a:pathLst>
              <a:path h="2887360" w="2036901">
                <a:moveTo>
                  <a:pt x="0" y="0"/>
                </a:moveTo>
                <a:lnTo>
                  <a:pt x="2036901" y="0"/>
                </a:lnTo>
                <a:lnTo>
                  <a:pt x="2036901" y="2887359"/>
                </a:lnTo>
                <a:lnTo>
                  <a:pt x="0" y="2887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1081" y="7492962"/>
            <a:ext cx="2653570" cy="2658403"/>
          </a:xfrm>
          <a:custGeom>
            <a:avLst/>
            <a:gdLst/>
            <a:ahLst/>
            <a:cxnLst/>
            <a:rect r="r" b="b" t="t" l="l"/>
            <a:pathLst>
              <a:path h="2658403" w="2653570">
                <a:moveTo>
                  <a:pt x="0" y="0"/>
                </a:moveTo>
                <a:lnTo>
                  <a:pt x="2653569" y="0"/>
                </a:lnTo>
                <a:lnTo>
                  <a:pt x="2653569" y="2658403"/>
                </a:lnTo>
                <a:lnTo>
                  <a:pt x="0" y="26584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076919" y="6511887"/>
            <a:ext cx="792799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4. LEAVE AND ABSENCE PATTERNS</a:t>
            </a:r>
          </a:p>
          <a:p>
            <a:pPr algn="ctr">
              <a:lnSpc>
                <a:spcPts val="390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784650" y="7649483"/>
            <a:ext cx="6912582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5. PAYROLL AND COMPENSATION ANALYSIS</a:t>
            </a:r>
          </a:p>
          <a:p>
            <a:pPr algn="ctr">
              <a:lnSpc>
                <a:spcPts val="39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3117455" y="4791983"/>
            <a:ext cx="6225084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3. QUALIFICATION AND SKILLS ANALYSIS</a:t>
            </a:r>
          </a:p>
          <a:p>
            <a:pPr algn="ctr">
              <a:lnSpc>
                <a:spcPts val="390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8257159" y="3325562"/>
            <a:ext cx="6825008" cy="10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2. JOB ROLE AND DEPARTMENT ANALYSIS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13372" y="8860064"/>
            <a:ext cx="6912582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313E38"/>
                </a:solidFill>
                <a:latin typeface="Garet"/>
                <a:ea typeface="Garet"/>
                <a:cs typeface="Garet"/>
                <a:sym typeface="Garet"/>
              </a:rPr>
              <a:t>6. EMPLOYEE PERFORMANCE AND GROWTH</a:t>
            </a:r>
          </a:p>
          <a:p>
            <a:pPr algn="ctr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0278" y="827598"/>
            <a:ext cx="1623060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GENERAL AND COMPARATIVE ANALYSIS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631946" y="7272265"/>
            <a:ext cx="2191988" cy="219198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D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08544" y="7719494"/>
            <a:ext cx="1438793" cy="1297529"/>
          </a:xfrm>
          <a:custGeom>
            <a:avLst/>
            <a:gdLst/>
            <a:ahLst/>
            <a:cxnLst/>
            <a:rect r="r" b="b" t="t" l="l"/>
            <a:pathLst>
              <a:path h="1297529" w="1438793">
                <a:moveTo>
                  <a:pt x="0" y="0"/>
                </a:moveTo>
                <a:lnTo>
                  <a:pt x="1438792" y="0"/>
                </a:lnTo>
                <a:lnTo>
                  <a:pt x="1438792" y="1297530"/>
                </a:lnTo>
                <a:lnTo>
                  <a:pt x="0" y="1297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60278" y="6825036"/>
            <a:ext cx="2191988" cy="219198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827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95493" y="7272265"/>
            <a:ext cx="1321558" cy="1297529"/>
          </a:xfrm>
          <a:custGeom>
            <a:avLst/>
            <a:gdLst/>
            <a:ahLst/>
            <a:cxnLst/>
            <a:rect r="r" b="b" t="t" l="l"/>
            <a:pathLst>
              <a:path h="1297529" w="1321558">
                <a:moveTo>
                  <a:pt x="0" y="0"/>
                </a:moveTo>
                <a:lnTo>
                  <a:pt x="1321558" y="0"/>
                </a:lnTo>
                <a:lnTo>
                  <a:pt x="1321558" y="1297529"/>
                </a:lnTo>
                <a:lnTo>
                  <a:pt x="0" y="12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4045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5493" y="4043208"/>
            <a:ext cx="11962038" cy="1022084"/>
          </a:xfrm>
          <a:custGeom>
            <a:avLst/>
            <a:gdLst/>
            <a:ahLst/>
            <a:cxnLst/>
            <a:rect r="r" b="b" t="t" l="l"/>
            <a:pathLst>
              <a:path h="1022084" w="11962038">
                <a:moveTo>
                  <a:pt x="0" y="0"/>
                </a:moveTo>
                <a:lnTo>
                  <a:pt x="11962038" y="0"/>
                </a:lnTo>
                <a:lnTo>
                  <a:pt x="11962038" y="1022084"/>
                </a:lnTo>
                <a:lnTo>
                  <a:pt x="0" y="1022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535" r="0" b="-311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88275" y="5839476"/>
            <a:ext cx="6476576" cy="2246558"/>
          </a:xfrm>
          <a:custGeom>
            <a:avLst/>
            <a:gdLst/>
            <a:ahLst/>
            <a:cxnLst/>
            <a:rect r="r" b="b" t="t" l="l"/>
            <a:pathLst>
              <a:path h="2246558" w="6476576">
                <a:moveTo>
                  <a:pt x="0" y="0"/>
                </a:moveTo>
                <a:lnTo>
                  <a:pt x="6476576" y="0"/>
                </a:lnTo>
                <a:lnTo>
                  <a:pt x="6476576" y="2246558"/>
                </a:lnTo>
                <a:lnTo>
                  <a:pt x="0" y="2246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69" t="-28150" r="-21890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64874" y="2786834"/>
            <a:ext cx="3995097" cy="4114800"/>
          </a:xfrm>
          <a:custGeom>
            <a:avLst/>
            <a:gdLst/>
            <a:ahLst/>
            <a:cxnLst/>
            <a:rect r="r" b="b" t="t" l="l"/>
            <a:pathLst>
              <a:path h="4114800" w="3995097">
                <a:moveTo>
                  <a:pt x="0" y="0"/>
                </a:moveTo>
                <a:lnTo>
                  <a:pt x="3995097" y="0"/>
                </a:lnTo>
                <a:lnTo>
                  <a:pt x="3995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9591" y="5760617"/>
            <a:ext cx="4434920" cy="4114800"/>
          </a:xfrm>
          <a:custGeom>
            <a:avLst/>
            <a:gdLst/>
            <a:ahLst/>
            <a:cxnLst/>
            <a:rect r="r" b="b" t="t" l="l"/>
            <a:pathLst>
              <a:path h="4114800" w="4434920">
                <a:moveTo>
                  <a:pt x="0" y="0"/>
                </a:moveTo>
                <a:lnTo>
                  <a:pt x="4434920" y="0"/>
                </a:lnTo>
                <a:lnTo>
                  <a:pt x="4434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95493" y="2190251"/>
            <a:ext cx="16230600" cy="115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3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How</a:t>
            </a:r>
            <a:r>
              <a:rPr lang="en-US" sz="33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many unique employees are currently in the system?</a:t>
            </a:r>
          </a:p>
          <a:p>
            <a:pPr algn="ctr">
              <a:lnSpc>
                <a:spcPts val="480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230594"/>
            <a:ext cx="13518383" cy="7172693"/>
            <a:chOff x="0" y="0"/>
            <a:chExt cx="3784476" cy="2007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84476" cy="2007998"/>
            </a:xfrm>
            <a:custGeom>
              <a:avLst/>
              <a:gdLst/>
              <a:ahLst/>
              <a:cxnLst/>
              <a:rect r="r" b="b" t="t" l="l"/>
              <a:pathLst>
                <a:path h="2007998" w="3784476">
                  <a:moveTo>
                    <a:pt x="29207" y="0"/>
                  </a:moveTo>
                  <a:lnTo>
                    <a:pt x="3755268" y="0"/>
                  </a:lnTo>
                  <a:cubicBezTo>
                    <a:pt x="3763015" y="0"/>
                    <a:pt x="3770444" y="3077"/>
                    <a:pt x="3775921" y="8555"/>
                  </a:cubicBezTo>
                  <a:cubicBezTo>
                    <a:pt x="3781399" y="14032"/>
                    <a:pt x="3784476" y="21461"/>
                    <a:pt x="3784476" y="29207"/>
                  </a:cubicBezTo>
                  <a:lnTo>
                    <a:pt x="3784476" y="1978790"/>
                  </a:lnTo>
                  <a:cubicBezTo>
                    <a:pt x="3784476" y="1986537"/>
                    <a:pt x="3781399" y="1993966"/>
                    <a:pt x="3775921" y="1999443"/>
                  </a:cubicBezTo>
                  <a:cubicBezTo>
                    <a:pt x="3770444" y="2004921"/>
                    <a:pt x="3763015" y="2007998"/>
                    <a:pt x="3755268" y="2007998"/>
                  </a:cubicBezTo>
                  <a:lnTo>
                    <a:pt x="29207" y="2007998"/>
                  </a:lnTo>
                  <a:cubicBezTo>
                    <a:pt x="21461" y="2007998"/>
                    <a:pt x="14032" y="2004921"/>
                    <a:pt x="8555" y="1999443"/>
                  </a:cubicBezTo>
                  <a:cubicBezTo>
                    <a:pt x="3077" y="1993966"/>
                    <a:pt x="0" y="1986537"/>
                    <a:pt x="0" y="1978790"/>
                  </a:cubicBezTo>
                  <a:lnTo>
                    <a:pt x="0" y="29207"/>
                  </a:lnTo>
                  <a:cubicBezTo>
                    <a:pt x="0" y="21461"/>
                    <a:pt x="3077" y="14032"/>
                    <a:pt x="8555" y="8555"/>
                  </a:cubicBezTo>
                  <a:cubicBezTo>
                    <a:pt x="14032" y="3077"/>
                    <a:pt x="21461" y="0"/>
                    <a:pt x="292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784476" cy="20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1174" y="4698619"/>
            <a:ext cx="941070" cy="9410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D0D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91174" y="6173503"/>
            <a:ext cx="941070" cy="94107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D0D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1174" y="7648387"/>
            <a:ext cx="941070" cy="94107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D0D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490217" y="7811091"/>
            <a:ext cx="3564790" cy="2475909"/>
          </a:xfrm>
          <a:custGeom>
            <a:avLst/>
            <a:gdLst/>
            <a:ahLst/>
            <a:cxnLst/>
            <a:rect r="r" b="b" t="t" l="l"/>
            <a:pathLst>
              <a:path h="2475909" w="3564790">
                <a:moveTo>
                  <a:pt x="0" y="0"/>
                </a:moveTo>
                <a:lnTo>
                  <a:pt x="3564790" y="0"/>
                </a:lnTo>
                <a:lnTo>
                  <a:pt x="3564790" y="2475909"/>
                </a:lnTo>
                <a:lnTo>
                  <a:pt x="0" y="2475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76282" y="5482081"/>
            <a:ext cx="2704000" cy="1745309"/>
          </a:xfrm>
          <a:custGeom>
            <a:avLst/>
            <a:gdLst/>
            <a:ahLst/>
            <a:cxnLst/>
            <a:rect r="r" b="b" t="t" l="l"/>
            <a:pathLst>
              <a:path h="1745309" w="2704000">
                <a:moveTo>
                  <a:pt x="0" y="0"/>
                </a:moveTo>
                <a:lnTo>
                  <a:pt x="2704001" y="0"/>
                </a:lnTo>
                <a:lnTo>
                  <a:pt x="2704001" y="1745310"/>
                </a:lnTo>
                <a:lnTo>
                  <a:pt x="0" y="1745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4045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64865" y="3012308"/>
            <a:ext cx="12232324" cy="901865"/>
          </a:xfrm>
          <a:custGeom>
            <a:avLst/>
            <a:gdLst/>
            <a:ahLst/>
            <a:cxnLst/>
            <a:rect r="r" b="b" t="t" l="l"/>
            <a:pathLst>
              <a:path h="901865" w="12232324">
                <a:moveTo>
                  <a:pt x="0" y="0"/>
                </a:moveTo>
                <a:lnTo>
                  <a:pt x="12232324" y="0"/>
                </a:lnTo>
                <a:lnTo>
                  <a:pt x="12232324" y="901865"/>
                </a:lnTo>
                <a:lnTo>
                  <a:pt x="0" y="9018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233" r="0" b="-935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144862" y="5143500"/>
            <a:ext cx="12232324" cy="2461944"/>
          </a:xfrm>
          <a:custGeom>
            <a:avLst/>
            <a:gdLst/>
            <a:ahLst/>
            <a:cxnLst/>
            <a:rect r="r" b="b" t="t" l="l"/>
            <a:pathLst>
              <a:path h="2461944" w="12232324">
                <a:moveTo>
                  <a:pt x="0" y="0"/>
                </a:moveTo>
                <a:lnTo>
                  <a:pt x="12232324" y="0"/>
                </a:lnTo>
                <a:lnTo>
                  <a:pt x="12232324" y="2461944"/>
                </a:lnTo>
                <a:lnTo>
                  <a:pt x="0" y="2461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030" r="-6137" b="-603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3230594"/>
            <a:ext cx="7013185" cy="7103594"/>
          </a:xfrm>
          <a:custGeom>
            <a:avLst/>
            <a:gdLst/>
            <a:ahLst/>
            <a:cxnLst/>
            <a:rect r="r" b="b" t="t" l="l"/>
            <a:pathLst>
              <a:path h="7103594" w="7013185">
                <a:moveTo>
                  <a:pt x="0" y="0"/>
                </a:moveTo>
                <a:lnTo>
                  <a:pt x="7013185" y="0"/>
                </a:lnTo>
                <a:lnTo>
                  <a:pt x="7013185" y="7103594"/>
                </a:lnTo>
                <a:lnTo>
                  <a:pt x="0" y="7103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357066"/>
            <a:ext cx="10272331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Which departments have the highest number of employees?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8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114425"/>
            <a:ext cx="8357248" cy="159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6000">
                <a:solidFill>
                  <a:srgbClr val="313E38"/>
                </a:solidFill>
                <a:latin typeface="Bobby Jones"/>
                <a:ea typeface="Bobby Jones"/>
                <a:cs typeface="Bobby Jones"/>
                <a:sym typeface="Bobby Jones"/>
              </a:rPr>
              <a:t>What is the average salary per department?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7374252" y="384802"/>
            <a:ext cx="11896744" cy="9517395"/>
          </a:xfrm>
          <a:custGeom>
            <a:avLst/>
            <a:gdLst/>
            <a:ahLst/>
            <a:cxnLst/>
            <a:rect r="r" b="b" t="t" l="l"/>
            <a:pathLst>
              <a:path h="9517395" w="11896744">
                <a:moveTo>
                  <a:pt x="11896744" y="0"/>
                </a:moveTo>
                <a:lnTo>
                  <a:pt x="0" y="0"/>
                </a:lnTo>
                <a:lnTo>
                  <a:pt x="0" y="9517396"/>
                </a:lnTo>
                <a:lnTo>
                  <a:pt x="11896744" y="9517396"/>
                </a:lnTo>
                <a:lnTo>
                  <a:pt x="118967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40453" y="0"/>
            <a:ext cx="4947547" cy="930062"/>
          </a:xfrm>
          <a:custGeom>
            <a:avLst/>
            <a:gdLst/>
            <a:ahLst/>
            <a:cxnLst/>
            <a:rect r="r" b="b" t="t" l="l"/>
            <a:pathLst>
              <a:path h="930062" w="4947547">
                <a:moveTo>
                  <a:pt x="0" y="0"/>
                </a:moveTo>
                <a:lnTo>
                  <a:pt x="4947547" y="0"/>
                </a:lnTo>
                <a:lnTo>
                  <a:pt x="4947547" y="930062"/>
                </a:lnTo>
                <a:lnTo>
                  <a:pt x="0" y="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306788"/>
            <a:ext cx="11301259" cy="1440911"/>
          </a:xfrm>
          <a:custGeom>
            <a:avLst/>
            <a:gdLst/>
            <a:ahLst/>
            <a:cxnLst/>
            <a:rect r="r" b="b" t="t" l="l"/>
            <a:pathLst>
              <a:path h="1440911" w="11301259">
                <a:moveTo>
                  <a:pt x="0" y="0"/>
                </a:moveTo>
                <a:lnTo>
                  <a:pt x="11301259" y="0"/>
                </a:lnTo>
                <a:lnTo>
                  <a:pt x="11301259" y="1440911"/>
                </a:lnTo>
                <a:lnTo>
                  <a:pt x="0" y="1440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627554"/>
            <a:ext cx="11301259" cy="3461011"/>
          </a:xfrm>
          <a:custGeom>
            <a:avLst/>
            <a:gdLst/>
            <a:ahLst/>
            <a:cxnLst/>
            <a:rect r="r" b="b" t="t" l="l"/>
            <a:pathLst>
              <a:path h="3461011" w="11301259">
                <a:moveTo>
                  <a:pt x="0" y="0"/>
                </a:moveTo>
                <a:lnTo>
                  <a:pt x="11301259" y="0"/>
                </a:lnTo>
                <a:lnTo>
                  <a:pt x="11301259" y="3461011"/>
                </a:lnTo>
                <a:lnTo>
                  <a:pt x="0" y="3461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DAGszTcoD9I</dc:identifier>
  <dcterms:modified xsi:type="dcterms:W3CDTF">2011-08-01T06:04:30Z</dcterms:modified>
  <cp:revision>1</cp:revision>
  <dc:title>my sql project on employee management data</dc:title>
</cp:coreProperties>
</file>